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7099300" cy="10234613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9E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1446" y="-6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2024-06-24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1.vsdx"/><Relationship Id="rId13" Type="http://schemas.openxmlformats.org/officeDocument/2006/relationships/image" Target="../media/image5.emf"/><Relationship Id="rId3" Type="http://schemas.openxmlformats.org/officeDocument/2006/relationships/image" Target="../media/image7.png"/><Relationship Id="rId7" Type="http://schemas.openxmlformats.org/officeDocument/2006/relationships/image" Target="../media/image2.emf"/><Relationship Id="rId12" Type="http://schemas.openxmlformats.org/officeDocument/2006/relationships/package" Target="../embeddings/Microsoft_Visio_Drawing3.vsdx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.vsdx"/><Relationship Id="rId11" Type="http://schemas.openxmlformats.org/officeDocument/2006/relationships/image" Target="../media/image4.emf"/><Relationship Id="rId5" Type="http://schemas.openxmlformats.org/officeDocument/2006/relationships/image" Target="../media/image9.emf"/><Relationship Id="rId15" Type="http://schemas.openxmlformats.org/officeDocument/2006/relationships/image" Target="../media/image6.emf"/><Relationship Id="rId10" Type="http://schemas.openxmlformats.org/officeDocument/2006/relationships/package" Target="../embeddings/Microsoft_Visio_Drawing2.vsdx"/><Relationship Id="rId4" Type="http://schemas.openxmlformats.org/officeDocument/2006/relationships/image" Target="../media/image8.png"/><Relationship Id="rId9" Type="http://schemas.openxmlformats.org/officeDocument/2006/relationships/image" Target="../media/image3.emf"/><Relationship Id="rId14" Type="http://schemas.openxmlformats.org/officeDocument/2006/relationships/package" Target="../embeddings/Microsoft_Visio_Drawing4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29">
            <a:extLst>
              <a:ext uri="{FF2B5EF4-FFF2-40B4-BE49-F238E27FC236}">
                <a16:creationId xmlns:a16="http://schemas.microsoft.com/office/drawing/2014/main" id="{B280DFFD-7A94-4B83-962B-026D702C7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1346"/>
            <a:ext cx="30275213" cy="279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80" tIns="43540" rIns="87080" bIns="4354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ja-JP" sz="8800" b="1" dirty="0">
                <a:latin typeface="Trebuchet MS" panose="020B0603020202020204" pitchFamily="34" charset="0"/>
                <a:cs typeface="Arial" panose="020B0604020202020204" pitchFamily="34" charset="0"/>
              </a:rPr>
              <a:t>A Personalized Keyword Spotting Processor with High </a:t>
            </a:r>
          </a:p>
          <a:p>
            <a:pPr algn="ctr"/>
            <a:r>
              <a:rPr lang="en-US" altLang="ja-JP" sz="8800" b="1" dirty="0">
                <a:latin typeface="Trebuchet MS" panose="020B0603020202020204" pitchFamily="34" charset="0"/>
                <a:cs typeface="Arial" panose="020B0604020202020204" pitchFamily="34" charset="0"/>
              </a:rPr>
              <a:t>Accuracy for 35 Classes</a:t>
            </a:r>
          </a:p>
        </p:txBody>
      </p:sp>
      <p:grpSp>
        <p:nvGrpSpPr>
          <p:cNvPr id="14" name="그룹 35">
            <a:extLst>
              <a:ext uri="{FF2B5EF4-FFF2-40B4-BE49-F238E27FC236}">
                <a16:creationId xmlns:a16="http://schemas.microsoft.com/office/drawing/2014/main" id="{D7BF5347-D8BA-4959-8FF8-BD3255B09A37}"/>
              </a:ext>
            </a:extLst>
          </p:cNvPr>
          <p:cNvGrpSpPr>
            <a:grpSpLocks/>
          </p:cNvGrpSpPr>
          <p:nvPr/>
        </p:nvGrpSpPr>
        <p:grpSpPr bwMode="auto">
          <a:xfrm>
            <a:off x="149599" y="7258788"/>
            <a:ext cx="14622679" cy="703118"/>
            <a:chOff x="59946" y="3431358"/>
            <a:chExt cx="9482745" cy="672726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5CD47161-1F9A-4843-84CF-E3531639CB59}"/>
                </a:ext>
              </a:extLst>
            </p:cNvPr>
            <p:cNvSpPr/>
            <p:nvPr/>
          </p:nvSpPr>
          <p:spPr>
            <a:xfrm>
              <a:off x="248800" y="3444491"/>
              <a:ext cx="9293891" cy="64646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4200">
                <a:latin typeface="Trebuchet MS" panose="020B0603020202020204" pitchFamily="34" charset="0"/>
              </a:endParaRP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59DE90E0-BCFB-48E9-99A3-659850A20CC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9946" y="3431358"/>
              <a:ext cx="9296753" cy="672726"/>
            </a:xfrm>
            <a:prstGeom prst="rect">
              <a:avLst/>
            </a:prstGeom>
          </p:spPr>
          <p:txBody>
            <a:bodyPr lIns="308585" tIns="154292" rIns="308585" bIns="154292" anchor="ctr"/>
            <a:lstStyle>
              <a:lvl1pPr algn="ctr" defTabSz="3240359" rtl="0" eaLnBrk="1" latinLnBrk="1" hangingPunct="1">
                <a:spcBef>
                  <a:spcPct val="0"/>
                </a:spcBef>
                <a:buNone/>
                <a:defRPr sz="15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870797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4200" b="1" kern="0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</p:grpSp>
      <p:sp>
        <p:nvSpPr>
          <p:cNvPr id="17" name="Rectangle 56">
            <a:extLst>
              <a:ext uri="{FF2B5EF4-FFF2-40B4-BE49-F238E27FC236}">
                <a16:creationId xmlns:a16="http://schemas.microsoft.com/office/drawing/2014/main" id="{73A50C85-80E8-4D1D-BA09-355C9C62A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59" y="8044427"/>
            <a:ext cx="14213278" cy="65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Conventional Keyword Spotting Processor</a:t>
            </a:r>
          </a:p>
        </p:txBody>
      </p:sp>
      <p:grpSp>
        <p:nvGrpSpPr>
          <p:cNvPr id="23" name="그룹 77">
            <a:extLst>
              <a:ext uri="{FF2B5EF4-FFF2-40B4-BE49-F238E27FC236}">
                <a16:creationId xmlns:a16="http://schemas.microsoft.com/office/drawing/2014/main" id="{523689C8-6380-47DD-B15B-CF7C71CF12C2}"/>
              </a:ext>
            </a:extLst>
          </p:cNvPr>
          <p:cNvGrpSpPr>
            <a:grpSpLocks/>
          </p:cNvGrpSpPr>
          <p:nvPr/>
        </p:nvGrpSpPr>
        <p:grpSpPr bwMode="auto">
          <a:xfrm>
            <a:off x="15137606" y="21798568"/>
            <a:ext cx="14552081" cy="703118"/>
            <a:chOff x="59946" y="3431358"/>
            <a:chExt cx="9479021" cy="672726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E137E31-DAC3-4852-8C8D-D4DAD14D3E1B}"/>
                </a:ext>
              </a:extLst>
            </p:cNvPr>
            <p:cNvSpPr/>
            <p:nvPr/>
          </p:nvSpPr>
          <p:spPr>
            <a:xfrm>
              <a:off x="244851" y="3444491"/>
              <a:ext cx="9294116" cy="64646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4200" dirty="0">
                <a:latin typeface="Trebuchet MS" panose="020B0603020202020204" pitchFamily="34" charset="0"/>
              </a:endParaRPr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D6729FFB-180E-4B17-B995-55A758F1222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9946" y="3431358"/>
              <a:ext cx="9296032" cy="672726"/>
            </a:xfrm>
            <a:prstGeom prst="rect">
              <a:avLst/>
            </a:prstGeom>
          </p:spPr>
          <p:txBody>
            <a:bodyPr lIns="308585" tIns="154292" rIns="308585" bIns="154292" anchor="ctr"/>
            <a:lstStyle>
              <a:lvl1pPr algn="ctr" defTabSz="3240359" rtl="0" eaLnBrk="1" latinLnBrk="1" hangingPunct="1">
                <a:spcBef>
                  <a:spcPct val="0"/>
                </a:spcBef>
                <a:buNone/>
                <a:defRPr sz="15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870797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4200" b="1" kern="0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Chip Photo &amp; Comparison Table</a:t>
              </a:r>
            </a:p>
          </p:txBody>
        </p:sp>
      </p:grpSp>
      <p:grpSp>
        <p:nvGrpSpPr>
          <p:cNvPr id="27" name="그룹 57">
            <a:extLst>
              <a:ext uri="{FF2B5EF4-FFF2-40B4-BE49-F238E27FC236}">
                <a16:creationId xmlns:a16="http://schemas.microsoft.com/office/drawing/2014/main" id="{CD7CE7A2-EF56-4990-9568-A9EE6661F763}"/>
              </a:ext>
            </a:extLst>
          </p:cNvPr>
          <p:cNvGrpSpPr>
            <a:grpSpLocks/>
          </p:cNvGrpSpPr>
          <p:nvPr/>
        </p:nvGrpSpPr>
        <p:grpSpPr bwMode="auto">
          <a:xfrm>
            <a:off x="449229" y="26364387"/>
            <a:ext cx="14416768" cy="2157132"/>
            <a:chOff x="244418" y="1982265"/>
            <a:chExt cx="9352744" cy="2067777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84D4208-8EE5-44DD-8252-7A714607C4B1}"/>
                </a:ext>
              </a:extLst>
            </p:cNvPr>
            <p:cNvSpPr/>
            <p:nvPr/>
          </p:nvSpPr>
          <p:spPr>
            <a:xfrm>
              <a:off x="244418" y="1982265"/>
              <a:ext cx="9296448" cy="64621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4200" b="1" dirty="0">
                  <a:latin typeface="Trebuchet MS" panose="020B0603020202020204" pitchFamily="34" charset="0"/>
                </a:rPr>
                <a:t>KWS Model &amp; Overall Architecture</a:t>
              </a:r>
              <a:endParaRPr lang="ko-KR" altLang="en-US" sz="4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D2C87FE-D1B0-47C8-9F45-E243F0BE876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0714" y="3377511"/>
              <a:ext cx="9296448" cy="672531"/>
            </a:xfrm>
            <a:prstGeom prst="rect">
              <a:avLst/>
            </a:prstGeom>
          </p:spPr>
          <p:txBody>
            <a:bodyPr lIns="308585" tIns="154292" rIns="308585" bIns="154292" anchor="ctr"/>
            <a:lstStyle>
              <a:lvl1pPr algn="ctr" defTabSz="3240359" rtl="0" eaLnBrk="1" latinLnBrk="1" hangingPunct="1">
                <a:spcBef>
                  <a:spcPct val="0"/>
                </a:spcBef>
                <a:buNone/>
                <a:defRPr sz="15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870797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4200" b="1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 56">
            <a:extLst>
              <a:ext uri="{FF2B5EF4-FFF2-40B4-BE49-F238E27FC236}">
                <a16:creationId xmlns:a16="http://schemas.microsoft.com/office/drawing/2014/main" id="{2CD62B6C-6ADF-459D-9B5A-135196D96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3603" y="39922291"/>
            <a:ext cx="13990236" cy="224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57150" indent="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Trebuchet MS" panose="020B0603020202020204" pitchFamily="34" charset="0"/>
                <a:cs typeface="Arial" panose="020B0604020202020204" pitchFamily="34" charset="0"/>
              </a:rPr>
              <a:t>The chip fabrication and EDA tool were supported by the IC Design Education Center(IDEC), Korea.</a:t>
            </a:r>
          </a:p>
        </p:txBody>
      </p:sp>
      <p:grpSp>
        <p:nvGrpSpPr>
          <p:cNvPr id="56" name="그룹 77">
            <a:extLst>
              <a:ext uri="{FF2B5EF4-FFF2-40B4-BE49-F238E27FC236}">
                <a16:creationId xmlns:a16="http://schemas.microsoft.com/office/drawing/2014/main" id="{AA4BDAAF-7ABD-43CA-BACB-8AD4C0AF25BD}"/>
              </a:ext>
            </a:extLst>
          </p:cNvPr>
          <p:cNvGrpSpPr>
            <a:grpSpLocks/>
          </p:cNvGrpSpPr>
          <p:nvPr/>
        </p:nvGrpSpPr>
        <p:grpSpPr bwMode="auto">
          <a:xfrm>
            <a:off x="15277528" y="39252654"/>
            <a:ext cx="14552081" cy="703118"/>
            <a:chOff x="59946" y="3431358"/>
            <a:chExt cx="9479021" cy="672726"/>
          </a:xfrm>
        </p:grpSpPr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13AF5A01-E904-4F62-9766-16F721A864FD}"/>
                </a:ext>
              </a:extLst>
            </p:cNvPr>
            <p:cNvSpPr/>
            <p:nvPr/>
          </p:nvSpPr>
          <p:spPr>
            <a:xfrm>
              <a:off x="244851" y="3444491"/>
              <a:ext cx="9294116" cy="64646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4200">
                <a:latin typeface="Trebuchet MS" panose="020B0603020202020204" pitchFamily="34" charset="0"/>
              </a:endParaRPr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059306FD-9386-49E2-A19D-91855865A2B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9946" y="3431358"/>
              <a:ext cx="9296032" cy="672726"/>
            </a:xfrm>
            <a:prstGeom prst="rect">
              <a:avLst/>
            </a:prstGeom>
          </p:spPr>
          <p:txBody>
            <a:bodyPr lIns="308585" tIns="154292" rIns="308585" bIns="154292" anchor="ctr"/>
            <a:lstStyle>
              <a:lvl1pPr algn="ctr" defTabSz="3240359" rtl="0" eaLnBrk="1" latinLnBrk="1" hangingPunct="1">
                <a:spcBef>
                  <a:spcPct val="0"/>
                </a:spcBef>
                <a:buNone/>
                <a:defRPr sz="15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870797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4200" b="1" kern="0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Acknowledgement</a:t>
              </a:r>
            </a:p>
          </p:txBody>
        </p:sp>
      </p:grpSp>
      <p:sp>
        <p:nvSpPr>
          <p:cNvPr id="69" name="Rectangle 90">
            <a:extLst>
              <a:ext uri="{FF2B5EF4-FFF2-40B4-BE49-F238E27FC236}">
                <a16:creationId xmlns:a16="http://schemas.microsoft.com/office/drawing/2014/main" id="{04A7ED56-B976-40A8-8FF7-A6CC9255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478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직사각형 29">
            <a:extLst>
              <a:ext uri="{FF2B5EF4-FFF2-40B4-BE49-F238E27FC236}">
                <a16:creationId xmlns:a16="http://schemas.microsoft.com/office/drawing/2014/main" id="{9CD4A433-99D1-42B9-9FC4-78516610D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3" y="5787794"/>
            <a:ext cx="28723478" cy="113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7284" tIns="73642" rIns="147284" bIns="7364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Hyuk-</a:t>
            </a:r>
            <a:r>
              <a:rPr lang="en-US" altLang="ko-K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Jin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 Lee, </a:t>
            </a:r>
            <a:r>
              <a:rPr lang="en-US" altLang="ko-K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Donghwan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-Kim, Gi-Woo Lee and </a:t>
            </a:r>
            <a:r>
              <a:rPr lang="en-US" altLang="ko-K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SeongHwan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 Cho</a:t>
            </a:r>
          </a:p>
          <a:p>
            <a:pPr algn="ctr"/>
            <a:r>
              <a:rPr lang="en-US" altLang="ja-JP" sz="3200" dirty="0">
                <a:latin typeface="Trebuchet MS" panose="020B0603020202020204" pitchFamily="34" charset="0"/>
                <a:cs typeface="Arial" panose="020B0604020202020204" pitchFamily="34" charset="0"/>
              </a:rPr>
              <a:t>The School of Electrical Engineering of KAIST, Daejeon, Korea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130E8D5-8EA3-4FE2-97D3-FE165644EFDA}"/>
              </a:ext>
            </a:extLst>
          </p:cNvPr>
          <p:cNvSpPr/>
          <p:nvPr/>
        </p:nvSpPr>
        <p:spPr>
          <a:xfrm>
            <a:off x="301459" y="21351333"/>
            <a:ext cx="15135225" cy="6553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Contributions and Scope of the Work</a:t>
            </a:r>
          </a:p>
        </p:txBody>
      </p:sp>
      <p:sp>
        <p:nvSpPr>
          <p:cNvPr id="104" name="Rectangle 56">
            <a:extLst>
              <a:ext uri="{FF2B5EF4-FFF2-40B4-BE49-F238E27FC236}">
                <a16:creationId xmlns:a16="http://schemas.microsoft.com/office/drawing/2014/main" id="{E4FE1F99-0C03-4D3C-BE4B-2AF841452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9654" y="22706158"/>
            <a:ext cx="14855559" cy="253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Implemented with Samsung 28nm Technology(SS28-2301)</a:t>
            </a:r>
          </a:p>
          <a:p>
            <a:pPr marL="457200" lvl="1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altLang="ko-KR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4000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8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56">
            <a:extLst>
              <a:ext uri="{FF2B5EF4-FFF2-40B4-BE49-F238E27FC236}">
                <a16:creationId xmlns:a16="http://schemas.microsoft.com/office/drawing/2014/main" id="{01D6C23D-DAE7-418B-BB0F-E48F6EE3D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99" y="27553174"/>
            <a:ext cx="13990236" cy="67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Overall Architecture and Timing Diagram</a:t>
            </a:r>
            <a:endParaRPr lang="en-US" altLang="ko-KR" sz="3600" b="1" dirty="0">
              <a:latin typeface="Trebuchet MS" panose="020B060302020202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C5EC820-26D3-4F15-A692-546913E1AC9F}"/>
              </a:ext>
            </a:extLst>
          </p:cNvPr>
          <p:cNvGrpSpPr/>
          <p:nvPr/>
        </p:nvGrpSpPr>
        <p:grpSpPr>
          <a:xfrm>
            <a:off x="15643603" y="29157944"/>
            <a:ext cx="13031546" cy="4735291"/>
            <a:chOff x="17966167" y="21011891"/>
            <a:chExt cx="8233896" cy="4708238"/>
          </a:xfrm>
        </p:grpSpPr>
        <p:sp>
          <p:nvSpPr>
            <p:cNvPr id="51" name="내용 개체 틀 2">
              <a:extLst>
                <a:ext uri="{FF2B5EF4-FFF2-40B4-BE49-F238E27FC236}">
                  <a16:creationId xmlns:a16="http://schemas.microsoft.com/office/drawing/2014/main" id="{F4CA49DE-9664-4B09-9D31-DC377718361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260989" y="25372888"/>
              <a:ext cx="5753100" cy="347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874" indent="-342874" algn="ctr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b="1" i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742895" indent="-285730" algn="ctr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b="1" i="0">
                  <a:solidFill>
                    <a:schemeClr val="tx1"/>
                  </a:solidFill>
                  <a:latin typeface="+mj-lt"/>
                  <a:ea typeface="+mn-ea"/>
                </a:defRPr>
              </a:lvl2pPr>
              <a:lvl3pPr marL="1142914" indent="-228584" algn="ctr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800" b="1" i="0">
                  <a:solidFill>
                    <a:schemeClr val="tx1"/>
                  </a:solidFill>
                  <a:latin typeface="+mj-lt"/>
                  <a:ea typeface="+mn-ea"/>
                </a:defRPr>
              </a:lvl3pPr>
              <a:lvl4pPr marL="1600080" indent="-228584" algn="ctr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1800" b="1" i="0">
                  <a:solidFill>
                    <a:schemeClr val="tx1"/>
                  </a:solidFill>
                  <a:latin typeface="+mj-lt"/>
                  <a:ea typeface="+mn-ea"/>
                </a:defRPr>
              </a:lvl4pPr>
              <a:lvl5pPr marL="2057247" indent="-228584" algn="ctr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800" b="1" i="0">
                  <a:solidFill>
                    <a:schemeClr val="tx1"/>
                  </a:solidFill>
                  <a:latin typeface="+mj-lt"/>
                  <a:ea typeface="+mn-ea"/>
                </a:defRPr>
              </a:lvl5pPr>
              <a:lvl6pPr marL="2514412" indent="-228584" algn="l" rtl="0" fontAlgn="base" latinLnBrk="1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578" indent="-228584" algn="l" rtl="0" fontAlgn="base" latinLnBrk="1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8744" indent="-228584" algn="l" rtl="0" fontAlgn="base" latinLnBrk="1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5910" indent="-228584" algn="l" rtl="0" fontAlgn="base" latinLnBrk="1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altLang="ko-KR" sz="2800" kern="0" dirty="0">
                  <a:latin typeface="Arial" panose="020B0604020202020204" pitchFamily="34" charset="0"/>
                  <a:cs typeface="Arial" panose="020B0604020202020204" pitchFamily="34" charset="0"/>
                </a:rPr>
                <a:t>Measurement Set-up</a:t>
              </a:r>
              <a:endParaRPr lang="ko-KR" altLang="en-US" sz="28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그림 101">
              <a:extLst>
                <a:ext uri="{FF2B5EF4-FFF2-40B4-BE49-F238E27FC236}">
                  <a16:creationId xmlns:a16="http://schemas.microsoft.com/office/drawing/2014/main" id="{3333ED9D-F874-426C-8CFB-34CA07EEB70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7966167" y="21011891"/>
              <a:ext cx="8233896" cy="4318056"/>
            </a:xfrm>
            <a:prstGeom prst="rect">
              <a:avLst/>
            </a:prstGeom>
          </p:spPr>
        </p:pic>
      </p:grpSp>
      <p:sp>
        <p:nvSpPr>
          <p:cNvPr id="50" name="내용 개체 틀 2">
            <a:extLst>
              <a:ext uri="{FF2B5EF4-FFF2-40B4-BE49-F238E27FC236}">
                <a16:creationId xmlns:a16="http://schemas.microsoft.com/office/drawing/2014/main" id="{002A4C4F-3EC8-4AD8-88D3-27534D904BD0}"/>
              </a:ext>
            </a:extLst>
          </p:cNvPr>
          <p:cNvSpPr txBox="1">
            <a:spLocks/>
          </p:cNvSpPr>
          <p:nvPr/>
        </p:nvSpPr>
        <p:spPr bwMode="auto">
          <a:xfrm>
            <a:off x="16835215" y="28206161"/>
            <a:ext cx="5753100" cy="34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74" indent="-34287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895" indent="-28573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i="0">
                <a:solidFill>
                  <a:schemeClr val="tx1"/>
                </a:solidFill>
                <a:latin typeface="+mj-lt"/>
                <a:ea typeface="+mn-ea"/>
              </a:defRPr>
            </a:lvl2pPr>
            <a:lvl3pPr marL="1142914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3pPr>
            <a:lvl4pPr marL="1600080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4pPr>
            <a:lvl5pPr marL="2057247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5pPr>
            <a:lvl6pPr marL="2514412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578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8744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5910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800" kern="0" dirty="0">
                <a:latin typeface="Arial" panose="020B0604020202020204" pitchFamily="34" charset="0"/>
                <a:cs typeface="Arial" panose="020B0604020202020204" pitchFamily="34" charset="0"/>
              </a:rPr>
              <a:t>Chip Photo</a:t>
            </a:r>
            <a:endParaRPr lang="ko-KR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그림 112">
            <a:extLst>
              <a:ext uri="{FF2B5EF4-FFF2-40B4-BE49-F238E27FC236}">
                <a16:creationId xmlns:a16="http://schemas.microsoft.com/office/drawing/2014/main" id="{953B2C51-D013-4F61-B650-95F0F522AB0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55676" r="26653" b="-644"/>
          <a:stretch/>
        </p:blipFill>
        <p:spPr bwMode="auto">
          <a:xfrm>
            <a:off x="1326308" y="35676916"/>
            <a:ext cx="11660013" cy="485918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Rectangle 56">
            <a:extLst>
              <a:ext uri="{FF2B5EF4-FFF2-40B4-BE49-F238E27FC236}">
                <a16:creationId xmlns:a16="http://schemas.microsoft.com/office/drawing/2014/main" id="{1422EC44-6407-4918-8D02-494719153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7989" y="7272514"/>
            <a:ext cx="13990236" cy="67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Personalized Training only the last layer</a:t>
            </a:r>
            <a:endParaRPr lang="en-US" altLang="ko-KR" sz="3600" b="1" dirty="0">
              <a:latin typeface="Trebuchet MS" panose="020B0603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2AED131-80F5-4E5D-BA1B-7B34F2C3EAC6}"/>
              </a:ext>
            </a:extLst>
          </p:cNvPr>
          <p:cNvSpPr/>
          <p:nvPr/>
        </p:nvSpPr>
        <p:spPr>
          <a:xfrm>
            <a:off x="12822" y="8715848"/>
            <a:ext cx="14977171" cy="2414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To ensure high linearity and resolution in the analog front-end,                                                                                                  significant area and power consumption are inevitable.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The use of FFT for feature extraction demands considerable area and power.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Neural networks demand substantial memory and computation.</a:t>
            </a:r>
          </a:p>
        </p:txBody>
      </p:sp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A5340891-E54C-42AB-A9FA-925152B45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371872"/>
              </p:ext>
            </p:extLst>
          </p:nvPr>
        </p:nvGraphicFramePr>
        <p:xfrm>
          <a:off x="991642" y="11200899"/>
          <a:ext cx="13984532" cy="2986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Visio" r:id="rId6" imgW="8029575" imgH="1714500" progId="Visio.Drawing.15">
                  <p:embed/>
                </p:oleObj>
              </mc:Choice>
              <mc:Fallback>
                <p:oleObj name="Visio" r:id="rId6" imgW="8029575" imgH="17145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1642" y="11200899"/>
                        <a:ext cx="13984532" cy="2986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직사각형 38">
            <a:extLst>
              <a:ext uri="{FF2B5EF4-FFF2-40B4-BE49-F238E27FC236}">
                <a16:creationId xmlns:a16="http://schemas.microsoft.com/office/drawing/2014/main" id="{26D93E67-51CD-4910-8E9A-CF48C3641522}"/>
              </a:ext>
            </a:extLst>
          </p:cNvPr>
          <p:cNvSpPr/>
          <p:nvPr/>
        </p:nvSpPr>
        <p:spPr>
          <a:xfrm>
            <a:off x="1776541" y="14229529"/>
            <a:ext cx="11660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Block diagram of Conventional Keyword Spotting Processor</a:t>
            </a:r>
            <a:endParaRPr lang="ko-KR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56">
            <a:extLst>
              <a:ext uri="{FF2B5EF4-FFF2-40B4-BE49-F238E27FC236}">
                <a16:creationId xmlns:a16="http://schemas.microsoft.com/office/drawing/2014/main" id="{7E82ECB5-A541-438B-A485-38775A546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59" y="15245894"/>
            <a:ext cx="14213278" cy="65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Proposed Keyword Spotting Processor</a:t>
            </a:r>
          </a:p>
        </p:txBody>
      </p:sp>
      <p:graphicFrame>
        <p:nvGraphicFramePr>
          <p:cNvPr id="10" name="개체 9">
            <a:extLst>
              <a:ext uri="{FF2B5EF4-FFF2-40B4-BE49-F238E27FC236}">
                <a16:creationId xmlns:a16="http://schemas.microsoft.com/office/drawing/2014/main" id="{37E01FB1-2641-4D0A-B127-F2F7F2992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00315"/>
              </p:ext>
            </p:extLst>
          </p:nvPr>
        </p:nvGraphicFramePr>
        <p:xfrm>
          <a:off x="1326308" y="17381375"/>
          <a:ext cx="13493831" cy="342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Visio" r:id="rId8" imgW="6728283" imgH="1660767" progId="Visio.Drawing.15">
                  <p:embed/>
                </p:oleObj>
              </mc:Choice>
              <mc:Fallback>
                <p:oleObj name="Visio" r:id="rId8" imgW="6728283" imgH="166076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26308" y="17381375"/>
                        <a:ext cx="13493831" cy="342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직사각형 41">
            <a:extLst>
              <a:ext uri="{FF2B5EF4-FFF2-40B4-BE49-F238E27FC236}">
                <a16:creationId xmlns:a16="http://schemas.microsoft.com/office/drawing/2014/main" id="{A30E03C8-4BAD-4146-86DE-BC5F1BA48B91}"/>
              </a:ext>
            </a:extLst>
          </p:cNvPr>
          <p:cNvSpPr/>
          <p:nvPr/>
        </p:nvSpPr>
        <p:spPr>
          <a:xfrm>
            <a:off x="12822" y="15854140"/>
            <a:ext cx="15554445" cy="123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Maintain high accuracy by using a personalized KWS network.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Replace the FFT-based feature extractor with convolution layers.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20B0F65-050C-4D4B-A58D-9FD1261E0529}"/>
              </a:ext>
            </a:extLst>
          </p:cNvPr>
          <p:cNvSpPr/>
          <p:nvPr/>
        </p:nvSpPr>
        <p:spPr>
          <a:xfrm>
            <a:off x="1776541" y="20763641"/>
            <a:ext cx="11660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Block diagram of Proposed Keyword Spotting Processor</a:t>
            </a:r>
            <a:endParaRPr lang="ko-KR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16DFC380-2A18-4EEB-BDFA-5779C5141264}"/>
              </a:ext>
            </a:extLst>
          </p:cNvPr>
          <p:cNvGrpSpPr/>
          <p:nvPr/>
        </p:nvGrpSpPr>
        <p:grpSpPr>
          <a:xfrm>
            <a:off x="373454" y="22481314"/>
            <a:ext cx="14324814" cy="3407680"/>
            <a:chOff x="208728" y="25196046"/>
            <a:chExt cx="14324814" cy="3045188"/>
          </a:xfrm>
        </p:grpSpPr>
        <p:sp>
          <p:nvSpPr>
            <p:cNvPr id="45" name="내용 개체 틀 2">
              <a:extLst>
                <a:ext uri="{FF2B5EF4-FFF2-40B4-BE49-F238E27FC236}">
                  <a16:creationId xmlns:a16="http://schemas.microsoft.com/office/drawing/2014/main" id="{415104F9-5416-4200-A25B-31B85D1C5A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8728" y="25196046"/>
              <a:ext cx="14324814" cy="1568072"/>
            </a:xfrm>
            <a:prstGeom prst="roundRect">
              <a:avLst>
                <a:gd name="adj" fmla="val 6606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50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endParaRPr kumimoji="0" lang="en-US" altLang="ko-KR" sz="2800" b="1" baseline="-25000" dirty="0">
                <a:solidFill>
                  <a:srgbClr val="FF0000"/>
                </a:solidFill>
                <a:latin typeface="Arial Narrow" panose="020B0606020202030204" pitchFamily="34" charset="0"/>
                <a:ea typeface="HY그래픽M" pitchFamily="18" charset="-127"/>
              </a:endParaRPr>
            </a:p>
          </p:txBody>
        </p:sp>
        <p:sp>
          <p:nvSpPr>
            <p:cNvPr id="46" name="모서리가 둥근 직사각형 13">
              <a:extLst>
                <a:ext uri="{FF2B5EF4-FFF2-40B4-BE49-F238E27FC236}">
                  <a16:creationId xmlns:a16="http://schemas.microsoft.com/office/drawing/2014/main" id="{98724C65-5F70-4C94-8AFF-CA68C54F779C}"/>
                </a:ext>
              </a:extLst>
            </p:cNvPr>
            <p:cNvSpPr/>
            <p:nvPr/>
          </p:nvSpPr>
          <p:spPr>
            <a:xfrm>
              <a:off x="333242" y="25769150"/>
              <a:ext cx="6821770" cy="9024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2000" indent="-162000" algn="ctr">
                <a:buFont typeface="Arial" panose="020B0604020202020204" pitchFamily="34" charset="0"/>
                <a:buChar char="•"/>
              </a:pPr>
              <a:r>
                <a:rPr lang="en-US" altLang="ko-KR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Achieving high accuracy with a small number of parameters</a:t>
              </a:r>
            </a:p>
          </p:txBody>
        </p:sp>
        <p:sp>
          <p:nvSpPr>
            <p:cNvPr id="47" name="모서리가 둥근 직사각형 32">
              <a:extLst>
                <a:ext uri="{FF2B5EF4-FFF2-40B4-BE49-F238E27FC236}">
                  <a16:creationId xmlns:a16="http://schemas.microsoft.com/office/drawing/2014/main" id="{58148939-0C53-4030-850B-06FF55329CB4}"/>
                </a:ext>
              </a:extLst>
            </p:cNvPr>
            <p:cNvSpPr/>
            <p:nvPr/>
          </p:nvSpPr>
          <p:spPr>
            <a:xfrm>
              <a:off x="333242" y="25248585"/>
              <a:ext cx="6821770" cy="4282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i="1" dirty="0">
                  <a:solidFill>
                    <a:srgbClr val="0033CC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Personalized Training</a:t>
              </a:r>
              <a:endParaRPr lang="ko-KR" altLang="en-US" sz="2800" b="1" dirty="0">
                <a:solidFill>
                  <a:srgbClr val="0033CC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모서리가 둥근 직사각형 23">
              <a:extLst>
                <a:ext uri="{FF2B5EF4-FFF2-40B4-BE49-F238E27FC236}">
                  <a16:creationId xmlns:a16="http://schemas.microsoft.com/office/drawing/2014/main" id="{39615F06-0527-4CCC-9AB7-B3722D453C4C}"/>
                </a:ext>
              </a:extLst>
            </p:cNvPr>
            <p:cNvSpPr/>
            <p:nvPr/>
          </p:nvSpPr>
          <p:spPr>
            <a:xfrm>
              <a:off x="7302633" y="25265878"/>
              <a:ext cx="7070086" cy="4282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i="1" dirty="0">
                  <a:solidFill>
                    <a:srgbClr val="0033CC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Convolution layer based Feature Extractor</a:t>
              </a:r>
              <a:endParaRPr lang="ko-KR" altLang="en-US" sz="2800" b="1" dirty="0">
                <a:solidFill>
                  <a:srgbClr val="0033CC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모서리가 둥근 직사각형 13">
              <a:extLst>
                <a:ext uri="{FF2B5EF4-FFF2-40B4-BE49-F238E27FC236}">
                  <a16:creationId xmlns:a16="http://schemas.microsoft.com/office/drawing/2014/main" id="{E2359666-E263-47AE-A958-6B6B6521C11C}"/>
                </a:ext>
              </a:extLst>
            </p:cNvPr>
            <p:cNvSpPr/>
            <p:nvPr/>
          </p:nvSpPr>
          <p:spPr>
            <a:xfrm>
              <a:off x="7307809" y="25769260"/>
              <a:ext cx="7070086" cy="9024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2000" indent="-162000" algn="ctr">
                <a:buFont typeface="Arial" panose="020B0604020202020204" pitchFamily="34" charset="0"/>
                <a:buChar char="•"/>
              </a:pPr>
              <a:r>
                <a:rPr lang="en-US" altLang="ko-KR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Reducing area and computational load</a:t>
              </a:r>
            </a:p>
          </p:txBody>
        </p:sp>
        <p:sp>
          <p:nvSpPr>
            <p:cNvPr id="53" name="위쪽 화살표 47">
              <a:extLst>
                <a:ext uri="{FF2B5EF4-FFF2-40B4-BE49-F238E27FC236}">
                  <a16:creationId xmlns:a16="http://schemas.microsoft.com/office/drawing/2014/main" id="{E4940E55-D146-47A2-85BA-441BEA86D3B6}"/>
                </a:ext>
              </a:extLst>
            </p:cNvPr>
            <p:cNvSpPr/>
            <p:nvPr/>
          </p:nvSpPr>
          <p:spPr>
            <a:xfrm flipV="1">
              <a:off x="3281899" y="26828175"/>
              <a:ext cx="924456" cy="571031"/>
            </a:xfrm>
            <a:prstGeom prst="upArrow">
              <a:avLst>
                <a:gd name="adj1" fmla="val 50000"/>
                <a:gd name="adj2" fmla="val 42805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위쪽 화살표 15">
              <a:extLst>
                <a:ext uri="{FF2B5EF4-FFF2-40B4-BE49-F238E27FC236}">
                  <a16:creationId xmlns:a16="http://schemas.microsoft.com/office/drawing/2014/main" id="{204E63C3-3290-42F7-B88A-FAE458776630}"/>
                </a:ext>
              </a:extLst>
            </p:cNvPr>
            <p:cNvSpPr/>
            <p:nvPr/>
          </p:nvSpPr>
          <p:spPr>
            <a:xfrm flipV="1">
              <a:off x="10384322" y="26833829"/>
              <a:ext cx="924456" cy="571031"/>
            </a:xfrm>
            <a:prstGeom prst="upArrow">
              <a:avLst>
                <a:gd name="adj1" fmla="val 50000"/>
                <a:gd name="adj2" fmla="val 42805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내용 개체 틀 2">
              <a:extLst>
                <a:ext uri="{FF2B5EF4-FFF2-40B4-BE49-F238E27FC236}">
                  <a16:creationId xmlns:a16="http://schemas.microsoft.com/office/drawing/2014/main" id="{48CEA6A2-2B50-4D83-BFA7-C99A70D0DD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7630" y="27438847"/>
              <a:ext cx="6646888" cy="80238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/>
              <a:r>
                <a:rPr lang="sv-SE" altLang="ko-KR" sz="2400" b="1" dirty="0">
                  <a:latin typeface="Arial Narrow" panose="020B0606020202030204" pitchFamily="34" charset="0"/>
                </a:rPr>
                <a:t>Over </a:t>
              </a:r>
              <a:r>
                <a:rPr lang="sv-SE" altLang="ko-KR" sz="2400" b="1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94%</a:t>
              </a:r>
              <a:r>
                <a:rPr lang="sv-SE" altLang="ko-KR" sz="2400" b="1" dirty="0">
                  <a:latin typeface="Arial Narrow" panose="020B0606020202030204" pitchFamily="34" charset="0"/>
                </a:rPr>
                <a:t> </a:t>
              </a:r>
              <a:r>
                <a:rPr lang="sv-SE" altLang="ko-KR" sz="2400" b="1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accuracy</a:t>
              </a:r>
              <a:r>
                <a:rPr lang="sv-SE" altLang="ko-KR" sz="2400" b="1" dirty="0">
                  <a:latin typeface="Arial Narrow" panose="020B0606020202030204" pitchFamily="34" charset="0"/>
                </a:rPr>
                <a:t> with fewer than </a:t>
              </a:r>
              <a:r>
                <a:rPr lang="sv-SE" altLang="ko-KR" sz="2400" b="1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9k parameters</a:t>
              </a:r>
              <a:endParaRPr lang="en-US" altLang="ko-KR" sz="2400" b="1" dirty="0">
                <a:solidFill>
                  <a:srgbClr val="008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9" name="내용 개체 틀 2">
              <a:extLst>
                <a:ext uri="{FF2B5EF4-FFF2-40B4-BE49-F238E27FC236}">
                  <a16:creationId xmlns:a16="http://schemas.microsoft.com/office/drawing/2014/main" id="{9DA40A6A-5B2A-41F3-B55D-0DDEDBC33E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4876" y="27438847"/>
              <a:ext cx="6645600" cy="80238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/>
              <a:r>
                <a:rPr lang="sv-SE" altLang="ko-KR" sz="2400" b="1" dirty="0">
                  <a:latin typeface="Arial Narrow" panose="020B0606020202030204" pitchFamily="34" charset="0"/>
                </a:rPr>
                <a:t>Only</a:t>
              </a:r>
              <a:r>
                <a:rPr lang="sv-SE" altLang="ko-KR" sz="2400" b="1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 0.005mm</a:t>
              </a:r>
              <a:r>
                <a:rPr lang="sv-SE" altLang="ko-KR" sz="2400" b="1" baseline="30000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2</a:t>
              </a:r>
              <a:r>
                <a:rPr lang="sv-SE" altLang="ko-KR" sz="2400" b="1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 of area </a:t>
              </a:r>
              <a:r>
                <a:rPr lang="sv-SE" altLang="ko-KR" sz="2400" b="1" dirty="0">
                  <a:latin typeface="Arial Narrow" panose="020B0606020202030204" pitchFamily="34" charset="0"/>
                </a:rPr>
                <a:t>overhead for FE</a:t>
              </a:r>
              <a:endParaRPr lang="en-US" altLang="ko-KR" sz="2400" b="1" dirty="0"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10DFADD-66F0-4899-AD55-07BE06436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07501"/>
              </p:ext>
            </p:extLst>
          </p:nvPr>
        </p:nvGraphicFramePr>
        <p:xfrm>
          <a:off x="981362" y="30881500"/>
          <a:ext cx="14156244" cy="5039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Visio" r:id="rId10" imgW="7572375" imgH="2695575" progId="Visio.Drawing.15">
                  <p:embed/>
                </p:oleObj>
              </mc:Choice>
              <mc:Fallback>
                <p:oleObj name="Visio" r:id="rId10" imgW="7572375" imgH="269557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1362" y="30881500"/>
                        <a:ext cx="14156244" cy="5039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직사각형 60">
            <a:extLst>
              <a:ext uri="{FF2B5EF4-FFF2-40B4-BE49-F238E27FC236}">
                <a16:creationId xmlns:a16="http://schemas.microsoft.com/office/drawing/2014/main" id="{3A78AEA4-20D6-41B0-B0EF-3BA5CE2BE18E}"/>
              </a:ext>
            </a:extLst>
          </p:cNvPr>
          <p:cNvSpPr/>
          <p:nvPr/>
        </p:nvSpPr>
        <p:spPr>
          <a:xfrm>
            <a:off x="-203867" y="28222954"/>
            <a:ext cx="15883670" cy="1774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16 4-bit</a:t>
            </a:r>
            <a:r>
              <a:rPr lang="ko-KR" alt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MAC</a:t>
            </a:r>
            <a:r>
              <a:rPr lang="ko-KR" alt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operators</a:t>
            </a:r>
            <a:r>
              <a:rPr lang="ko-KR" alt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are</a:t>
            </a:r>
            <a:r>
              <a:rPr lang="ko-KR" alt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used</a:t>
            </a:r>
            <a:r>
              <a:rPr lang="ko-KR" alt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for</a:t>
            </a:r>
            <a:r>
              <a:rPr lang="ko-KR" alt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both</a:t>
            </a:r>
            <a:r>
              <a:rPr lang="ko-KR" alt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FE</a:t>
            </a:r>
            <a:r>
              <a:rPr lang="ko-KR" alt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conv</a:t>
            </a:r>
            <a:r>
              <a:rPr lang="ko-KR" alt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operations</a:t>
            </a:r>
            <a:r>
              <a:rPr lang="ko-KR" alt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and</a:t>
            </a:r>
            <a:r>
              <a:rPr lang="ko-KR" alt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NN</a:t>
            </a:r>
            <a:r>
              <a:rPr lang="ko-KR" alt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conv</a:t>
            </a:r>
            <a:r>
              <a:rPr lang="ko-KR" alt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operations.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One 8-bit MAC operator is used for inference in fully connected layer operations.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D45520E0-1379-4309-A8A5-9C40EC765AE4}"/>
              </a:ext>
            </a:extLst>
          </p:cNvPr>
          <p:cNvSpPr/>
          <p:nvPr/>
        </p:nvSpPr>
        <p:spPr>
          <a:xfrm>
            <a:off x="2229477" y="35920767"/>
            <a:ext cx="11660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Overall Architecture</a:t>
            </a:r>
            <a:endParaRPr lang="ko-KR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D55F80CA-1AC5-4A92-B54E-3488A164E43B}"/>
              </a:ext>
            </a:extLst>
          </p:cNvPr>
          <p:cNvSpPr/>
          <p:nvPr/>
        </p:nvSpPr>
        <p:spPr>
          <a:xfrm>
            <a:off x="2229477" y="40302351"/>
            <a:ext cx="11660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Timing Diagram</a:t>
            </a:r>
            <a:endParaRPr lang="ko-KR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DDC281C0-BFEF-42BA-B1A6-85404BA5D530}"/>
              </a:ext>
            </a:extLst>
          </p:cNvPr>
          <p:cNvSpPr/>
          <p:nvPr/>
        </p:nvSpPr>
        <p:spPr>
          <a:xfrm>
            <a:off x="21631003" y="9556548"/>
            <a:ext cx="10106298" cy="2858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Training the last layer speeds up </a:t>
            </a:r>
            <a:b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learning and achieves high accuracy </a:t>
            </a:r>
            <a:b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with minimal data.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Smaller input features in the last layer </a:t>
            </a:r>
            <a:b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also reduce memory size.</a:t>
            </a:r>
          </a:p>
        </p:txBody>
      </p:sp>
      <p:graphicFrame>
        <p:nvGraphicFramePr>
          <p:cNvPr id="13" name="개체 12">
            <a:extLst>
              <a:ext uri="{FF2B5EF4-FFF2-40B4-BE49-F238E27FC236}">
                <a16:creationId xmlns:a16="http://schemas.microsoft.com/office/drawing/2014/main" id="{C8D1E635-E275-4A21-8025-5D13CEF8A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78276"/>
              </p:ext>
            </p:extLst>
          </p:nvPr>
        </p:nvGraphicFramePr>
        <p:xfrm>
          <a:off x="15561392" y="8204478"/>
          <a:ext cx="8169740" cy="4884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Visio" r:id="rId12" imgW="5543550" imgH="3314700" progId="Visio.Drawing.15">
                  <p:embed/>
                </p:oleObj>
              </mc:Choice>
              <mc:Fallback>
                <p:oleObj name="Visio" r:id="rId12" imgW="5543550" imgH="33147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561392" y="8204478"/>
                        <a:ext cx="8169740" cy="4884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56">
            <a:extLst>
              <a:ext uri="{FF2B5EF4-FFF2-40B4-BE49-F238E27FC236}">
                <a16:creationId xmlns:a16="http://schemas.microsoft.com/office/drawing/2014/main" id="{EB70C780-4DC1-43B6-B1BA-AD027C47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7989" y="14091851"/>
            <a:ext cx="13990236" cy="67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Personalized Incremental Learning</a:t>
            </a:r>
            <a:endParaRPr lang="en-US" altLang="ko-KR" sz="3600" b="1" dirty="0">
              <a:latin typeface="Trebuchet MS" panose="020B060302020202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92ED6BF6-9EE8-476E-87AB-54D1A2E54B97}"/>
              </a:ext>
            </a:extLst>
          </p:cNvPr>
          <p:cNvSpPr/>
          <p:nvPr/>
        </p:nvSpPr>
        <p:spPr>
          <a:xfrm>
            <a:off x="15561392" y="14808932"/>
            <a:ext cx="15554445" cy="113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Incremental learning involves integrating new data while preserving </a:t>
            </a:r>
            <a:b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knowledge learned from past experiences.</a:t>
            </a:r>
          </a:p>
        </p:txBody>
      </p:sp>
      <p:graphicFrame>
        <p:nvGraphicFramePr>
          <p:cNvPr id="19" name="개체 18">
            <a:extLst>
              <a:ext uri="{FF2B5EF4-FFF2-40B4-BE49-F238E27FC236}">
                <a16:creationId xmlns:a16="http://schemas.microsoft.com/office/drawing/2014/main" id="{1B0CCF1B-DE79-4527-A91D-9F22173F2F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815809"/>
              </p:ext>
            </p:extLst>
          </p:nvPr>
        </p:nvGraphicFramePr>
        <p:xfrm>
          <a:off x="15679803" y="16542720"/>
          <a:ext cx="14077494" cy="5122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Visio" r:id="rId14" imgW="12068175" imgH="4391025" progId="Visio.Drawing.15">
                  <p:embed/>
                </p:oleObj>
              </mc:Choice>
              <mc:Fallback>
                <p:oleObj name="Visio" r:id="rId14" imgW="12068175" imgH="439102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679803" y="16542720"/>
                        <a:ext cx="14077494" cy="5122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B0F06C67-4118-4C1C-AD32-21C4407BF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351630"/>
              </p:ext>
            </p:extLst>
          </p:nvPr>
        </p:nvGraphicFramePr>
        <p:xfrm>
          <a:off x="24728541" y="23998869"/>
          <a:ext cx="4679684" cy="3990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842">
                  <a:extLst>
                    <a:ext uri="{9D8B030D-6E8A-4147-A177-3AD203B41FA5}">
                      <a16:colId xmlns:a16="http://schemas.microsoft.com/office/drawing/2014/main" val="1106957304"/>
                    </a:ext>
                  </a:extLst>
                </a:gridCol>
                <a:gridCol w="2339842">
                  <a:extLst>
                    <a:ext uri="{9D8B030D-6E8A-4147-A177-3AD203B41FA5}">
                      <a16:colId xmlns:a16="http://schemas.microsoft.com/office/drawing/2014/main" val="2926169118"/>
                    </a:ext>
                  </a:extLst>
                </a:gridCol>
              </a:tblGrid>
              <a:tr h="12931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On-Chip SRAM</a:t>
                      </a:r>
                      <a:endParaRPr lang="ko-KR" alt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13kB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166878"/>
                  </a:ext>
                </a:extLst>
              </a:tr>
              <a:tr h="1293110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Supply</a:t>
                      </a:r>
                    </a:p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kumimoji="0" lang="ko-KR" alt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0.6V-0.8V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993369"/>
                  </a:ext>
                </a:extLst>
              </a:tr>
              <a:tr h="7019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1MHz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061349"/>
                  </a:ext>
                </a:extLst>
              </a:tr>
              <a:tr h="7019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Power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3.1uW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024246"/>
                  </a:ext>
                </a:extLst>
              </a:tr>
            </a:tbl>
          </a:graphicData>
        </a:graphic>
      </p:graphicFrame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13AFC69C-D78D-485B-B9D4-37FFBE0B4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14226"/>
              </p:ext>
            </p:extLst>
          </p:nvPr>
        </p:nvGraphicFramePr>
        <p:xfrm>
          <a:off x="16153491" y="34700288"/>
          <a:ext cx="12612011" cy="3323125"/>
        </p:xfrm>
        <a:graphic>
          <a:graphicData uri="http://schemas.openxmlformats.org/drawingml/2006/table">
            <a:tbl>
              <a:tblPr/>
              <a:tblGrid>
                <a:gridCol w="2475155">
                  <a:extLst>
                    <a:ext uri="{9D8B030D-6E8A-4147-A177-3AD203B41FA5}">
                      <a16:colId xmlns:a16="http://schemas.microsoft.com/office/drawing/2014/main" val="2573341305"/>
                    </a:ext>
                  </a:extLst>
                </a:gridCol>
                <a:gridCol w="1689476">
                  <a:extLst>
                    <a:ext uri="{9D8B030D-6E8A-4147-A177-3AD203B41FA5}">
                      <a16:colId xmlns:a16="http://schemas.microsoft.com/office/drawing/2014/main" val="3459133058"/>
                    </a:ext>
                  </a:extLst>
                </a:gridCol>
                <a:gridCol w="1689476">
                  <a:extLst>
                    <a:ext uri="{9D8B030D-6E8A-4147-A177-3AD203B41FA5}">
                      <a16:colId xmlns:a16="http://schemas.microsoft.com/office/drawing/2014/main" val="134243533"/>
                    </a:ext>
                  </a:extLst>
                </a:gridCol>
                <a:gridCol w="1689476">
                  <a:extLst>
                    <a:ext uri="{9D8B030D-6E8A-4147-A177-3AD203B41FA5}">
                      <a16:colId xmlns:a16="http://schemas.microsoft.com/office/drawing/2014/main" val="3834958470"/>
                    </a:ext>
                  </a:extLst>
                </a:gridCol>
                <a:gridCol w="1689476">
                  <a:extLst>
                    <a:ext uri="{9D8B030D-6E8A-4147-A177-3AD203B41FA5}">
                      <a16:colId xmlns:a16="http://schemas.microsoft.com/office/drawing/2014/main" val="3912642057"/>
                    </a:ext>
                  </a:extLst>
                </a:gridCol>
                <a:gridCol w="1689476">
                  <a:extLst>
                    <a:ext uri="{9D8B030D-6E8A-4147-A177-3AD203B41FA5}">
                      <a16:colId xmlns:a16="http://schemas.microsoft.com/office/drawing/2014/main" val="4172620687"/>
                    </a:ext>
                  </a:extLst>
                </a:gridCol>
                <a:gridCol w="1689476">
                  <a:extLst>
                    <a:ext uri="{9D8B030D-6E8A-4147-A177-3AD203B41FA5}">
                      <a16:colId xmlns:a16="http://schemas.microsoft.com/office/drawing/2014/main" val="4194739383"/>
                    </a:ext>
                  </a:extLst>
                </a:gridCol>
              </a:tblGrid>
              <a:tr h="79664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2020 ISSCC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2020 JSSC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2021 ISSCC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2021 JSSC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2022 ISSCC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This work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024362"/>
                  </a:ext>
                </a:extLst>
              </a:tr>
              <a:tr h="3949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Process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28nm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65nm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180nm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65nm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65nm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28nm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39217"/>
                  </a:ext>
                </a:extLst>
              </a:tr>
              <a:tr h="3949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# of keywords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12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1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7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12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35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032796"/>
                  </a:ext>
                </a:extLst>
              </a:tr>
              <a:tr h="3949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Power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510nW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10.6uW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148nW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11mW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23uW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3.1uW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531384"/>
                  </a:ext>
                </a:extLst>
              </a:tr>
              <a:tr h="3949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Accuracy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94.6%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90.9%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94%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90.4%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86%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94%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053312"/>
                  </a:ext>
                </a:extLst>
              </a:tr>
              <a:tr h="7966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Accent speech recognition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0" spc="0" baseline="30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x</a:t>
                      </a:r>
                      <a:endParaRPr lang="en-US" sz="4000" kern="0" spc="0" baseline="300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0" spc="0" baseline="30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x</a:t>
                      </a:r>
                      <a:endParaRPr lang="en-US" sz="4000" kern="0" spc="0" baseline="300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0" spc="0" baseline="30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x</a:t>
                      </a:r>
                      <a:endParaRPr lang="en-US" sz="4000" kern="0" spc="0" baseline="300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0" spc="0" baseline="30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x</a:t>
                      </a:r>
                      <a:endParaRPr lang="en-US" sz="4000" kern="0" spc="0" baseline="300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0" spc="0" baseline="30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x</a:t>
                      </a:r>
                      <a:endParaRPr lang="en-US" sz="4000" kern="0" spc="0" baseline="300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0" spc="0" baseline="30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함초롬바탕" panose="02030604000101010101" pitchFamily="18" charset="-127"/>
                        </a:rPr>
                        <a:t>o</a:t>
                      </a:r>
                      <a:endParaRPr lang="en-US" sz="4000" b="1" kern="0" spc="0" baseline="300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90615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49FDD51B-81BA-484F-8FDE-7CC1C25E0A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709839" y="23866749"/>
            <a:ext cx="8267700" cy="41529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86C3524-FAA4-449F-BBEB-029E7DFAE3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811" y="6235950"/>
            <a:ext cx="2857143" cy="2857143"/>
          </a:xfrm>
          <a:prstGeom prst="rect">
            <a:avLst/>
          </a:prstGeom>
        </p:spPr>
      </p:pic>
      <p:sp>
        <p:nvSpPr>
          <p:cNvPr id="67" name="내용 개체 틀 2">
            <a:extLst>
              <a:ext uri="{FF2B5EF4-FFF2-40B4-BE49-F238E27FC236}">
                <a16:creationId xmlns:a16="http://schemas.microsoft.com/office/drawing/2014/main" id="{CB458B4B-CBDD-49E7-A959-6F63C31A7579}"/>
              </a:ext>
            </a:extLst>
          </p:cNvPr>
          <p:cNvSpPr txBox="1">
            <a:spLocks/>
          </p:cNvSpPr>
          <p:nvPr/>
        </p:nvSpPr>
        <p:spPr bwMode="auto">
          <a:xfrm>
            <a:off x="19514545" y="38290792"/>
            <a:ext cx="5753100" cy="34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74" indent="-34287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895" indent="-28573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i="0">
                <a:solidFill>
                  <a:schemeClr val="tx1"/>
                </a:solidFill>
                <a:latin typeface="+mj-lt"/>
                <a:ea typeface="+mn-ea"/>
              </a:defRPr>
            </a:lvl2pPr>
            <a:lvl3pPr marL="1142914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3pPr>
            <a:lvl4pPr marL="1600080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4pPr>
            <a:lvl5pPr marL="2057247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5pPr>
            <a:lvl6pPr marL="2514412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578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8744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5910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800" kern="0" dirty="0">
                <a:latin typeface="Arial" panose="020B0604020202020204" pitchFamily="34" charset="0"/>
                <a:cs typeface="Arial" panose="020B0604020202020204" pitchFamily="34" charset="0"/>
              </a:rPr>
              <a:t>Comparison Table</a:t>
            </a:r>
            <a:endParaRPr lang="ko-KR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2"/>
    </mc:Choice>
    <mc:Fallback xmlns="">
      <p:transition spd="slow" advTm="22632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5741</TotalTime>
  <Words>368</Words>
  <Application>Microsoft Office PowerPoint</Application>
  <PresentationFormat>사용자 지정</PresentationFormat>
  <Paragraphs>89</Paragraphs>
  <Slides>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15" baseType="lpstr">
      <vt:lpstr>HY그래픽M</vt:lpstr>
      <vt:lpstr>ＭＳ Ｐゴシック</vt:lpstr>
      <vt:lpstr>新細明體</vt:lpstr>
      <vt:lpstr>굴림</vt:lpstr>
      <vt:lpstr>맑은 고딕</vt:lpstr>
      <vt:lpstr>함초롬바탕</vt:lpstr>
      <vt:lpstr>Arial</vt:lpstr>
      <vt:lpstr>Arial Narrow</vt:lpstr>
      <vt:lpstr>Calibri</vt:lpstr>
      <vt:lpstr>Calibri Light</vt:lpstr>
      <vt:lpstr>Trebuchet MS</vt:lpstr>
      <vt:lpstr>Office 테마</vt:lpstr>
      <vt:lpstr>Visio</vt:lpstr>
      <vt:lpstr>Microsoft Visio 드로잉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Hyuk Jin Lee</cp:lastModifiedBy>
  <cp:revision>231</cp:revision>
  <cp:lastPrinted>2021-06-21T08:28:47Z</cp:lastPrinted>
  <dcterms:created xsi:type="dcterms:W3CDTF">2018-03-08T06:02:33Z</dcterms:created>
  <dcterms:modified xsi:type="dcterms:W3CDTF">2024-06-24T10:05:23Z</dcterms:modified>
</cp:coreProperties>
</file>