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81" autoAdjust="0"/>
    <p:restoredTop sz="94660"/>
  </p:normalViewPr>
  <p:slideViewPr>
    <p:cSldViewPr snapToGrid="0">
      <p:cViewPr varScale="1">
        <p:scale>
          <a:sx n="17" d="100"/>
          <a:sy n="17" d="100"/>
        </p:scale>
        <p:origin x="3714" y="174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emf"/><Relationship Id="rId18" Type="http://schemas.openxmlformats.org/officeDocument/2006/relationships/image" Target="../media/image12.emf"/><Relationship Id="rId3" Type="http://schemas.openxmlformats.org/officeDocument/2006/relationships/image" Target="../media/image2.emf"/><Relationship Id="rId21" Type="http://schemas.openxmlformats.org/officeDocument/2006/relationships/image" Target="../media/image14.emf"/><Relationship Id="rId7" Type="http://schemas.openxmlformats.org/officeDocument/2006/relationships/image" Target="../media/image4.emf"/><Relationship Id="rId12" Type="http://schemas.openxmlformats.org/officeDocument/2006/relationships/image" Target="../media/image7.emf"/><Relationship Id="rId17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7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3.emf"/><Relationship Id="rId15" Type="http://schemas.openxmlformats.org/officeDocument/2006/relationships/image" Target="../media/image10.emf"/><Relationship Id="rId23" Type="http://schemas.openxmlformats.org/officeDocument/2006/relationships/image" Target="../media/image16.png"/><Relationship Id="rId10" Type="http://schemas.openxmlformats.org/officeDocument/2006/relationships/image" Target="../media/image6.emf"/><Relationship Id="rId19" Type="http://schemas.openxmlformats.org/officeDocument/2006/relationships/image" Target="../media/image13.e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emf"/><Relationship Id="rId2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37622A73-35E8-8E61-B28D-910012759015}"/>
              </a:ext>
            </a:extLst>
          </p:cNvPr>
          <p:cNvSpPr/>
          <p:nvPr/>
        </p:nvSpPr>
        <p:spPr>
          <a:xfrm>
            <a:off x="609600" y="8658529"/>
            <a:ext cx="13977258" cy="891553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A78286-7231-59F3-10E5-51A9B778F942}"/>
              </a:ext>
            </a:extLst>
          </p:cNvPr>
          <p:cNvSpPr txBox="1"/>
          <p:nvPr/>
        </p:nvSpPr>
        <p:spPr>
          <a:xfrm>
            <a:off x="1722834" y="4038600"/>
            <a:ext cx="26829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0" b="1" kern="14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Body-Biased Voltage-Latched Sense Amplifier with Rise-Time Control Technique for SRAM</a:t>
            </a:r>
            <a:endParaRPr lang="ko-KR" altLang="ko-KR" sz="7000" b="1" kern="1400" dirty="0">
              <a:effectLst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C94D8DD-F4D8-80D9-6A7B-247CA9704FE9}"/>
              </a:ext>
            </a:extLst>
          </p:cNvPr>
          <p:cNvSpPr/>
          <p:nvPr/>
        </p:nvSpPr>
        <p:spPr>
          <a:xfrm>
            <a:off x="841375" y="8241774"/>
            <a:ext cx="13541829" cy="7489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ko-KR" alt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17C619-B61B-C447-46AD-85FC62EB5852}"/>
              </a:ext>
            </a:extLst>
          </p:cNvPr>
          <p:cNvSpPr txBox="1"/>
          <p:nvPr/>
        </p:nvSpPr>
        <p:spPr>
          <a:xfrm>
            <a:off x="1722834" y="6373860"/>
            <a:ext cx="26829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kern="14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Jaehwan Kim and Taehui Na</a:t>
            </a:r>
          </a:p>
          <a:p>
            <a:pPr algn="ctr"/>
            <a:r>
              <a:rPr lang="en-US" altLang="ko-KR" sz="4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Electronics Engineering, Incheon National University, Incheon 22012, South Korea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9A65B1E-3A84-DE1C-D5F4-B98AF3C61673}"/>
              </a:ext>
            </a:extLst>
          </p:cNvPr>
          <p:cNvSpPr/>
          <p:nvPr/>
        </p:nvSpPr>
        <p:spPr>
          <a:xfrm>
            <a:off x="15662957" y="8658529"/>
            <a:ext cx="13977258" cy="891553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6F2A8B9-331B-EE28-6406-ED215926CECA}"/>
              </a:ext>
            </a:extLst>
          </p:cNvPr>
          <p:cNvSpPr/>
          <p:nvPr/>
        </p:nvSpPr>
        <p:spPr>
          <a:xfrm>
            <a:off x="15925118" y="8246404"/>
            <a:ext cx="13541829" cy="7489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0" b="1" dirty="0"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endParaRPr lang="ko-KR" alt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8DA12-D6B7-71C1-F5D5-A13AE5CA91FF}"/>
              </a:ext>
            </a:extLst>
          </p:cNvPr>
          <p:cNvSpPr txBox="1"/>
          <p:nvPr/>
        </p:nvSpPr>
        <p:spPr>
          <a:xfrm>
            <a:off x="15925120" y="9206678"/>
            <a:ext cx="13541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CBDBB1-1CDE-CECC-5057-4E5F4668A0D4}"/>
              </a:ext>
            </a:extLst>
          </p:cNvPr>
          <p:cNvSpPr txBox="1"/>
          <p:nvPr/>
        </p:nvSpPr>
        <p:spPr>
          <a:xfrm>
            <a:off x="810985" y="14744021"/>
            <a:ext cx="135418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>
                <a:latin typeface="Arial" panose="020B0604020202020204" pitchFamily="34" charset="0"/>
                <a:cs typeface="Arial" panose="020B0604020202020204" pitchFamily="34" charset="0"/>
              </a:rPr>
              <a:t>Advancing 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process technology has increased transistor threshold voltage (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) variations, causing offset voltage (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) issues that affect memory read </a:t>
            </a:r>
            <a:r>
              <a:rPr lang="en-US" altLang="ko-KR" sz="2800">
                <a:latin typeface="Arial" panose="020B0604020202020204" pitchFamily="34" charset="0"/>
                <a:cs typeface="Arial" panose="020B0604020202020204" pitchFamily="34" charset="0"/>
              </a:rPr>
              <a:t>yield. </a:t>
            </a:r>
            <a:r>
              <a:rPr lang="en-US" altLang="ko-KR" sz="2800" u="sng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ko-KR" sz="2800" u="sng" dirty="0">
                <a:latin typeface="Arial" panose="020B0604020202020204" pitchFamily="34" charset="0"/>
                <a:cs typeface="Arial" panose="020B0604020202020204" pitchFamily="34" charset="0"/>
              </a:rPr>
              <a:t>address these challenges, Body-Biased VLSA (BB-VLSA) is introduced.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BB-VLSA utilizes body biasing and controlled slow rise-time (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RISE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) to dynamically adjust pMOS transistor 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. This technique reduces 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and enhances differential signal injection (DSI) efficiency.</a:t>
            </a:r>
          </a:p>
        </p:txBody>
      </p:sp>
      <p:graphicFrame>
        <p:nvGraphicFramePr>
          <p:cNvPr id="25" name="개체 24">
            <a:extLst>
              <a:ext uri="{FF2B5EF4-FFF2-40B4-BE49-F238E27FC236}">
                <a16:creationId xmlns:a16="http://schemas.microsoft.com/office/drawing/2014/main" id="{C853C91E-4A69-D09B-B3C2-5315A70C8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244043"/>
              </p:ext>
            </p:extLst>
          </p:nvPr>
        </p:nvGraphicFramePr>
        <p:xfrm>
          <a:off x="2307063" y="9072027"/>
          <a:ext cx="9996429" cy="5059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419725" imgH="2743200" progId="Visio.Drawing.15">
                  <p:embed/>
                </p:oleObj>
              </mc:Choice>
              <mc:Fallback>
                <p:oleObj name="Visio" r:id="rId2" imgW="5419725" imgH="27432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07063" y="9072027"/>
                        <a:ext cx="9996429" cy="5059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179C2C8B-7449-BF79-FDEE-29DDCEC30DBB}"/>
              </a:ext>
            </a:extLst>
          </p:cNvPr>
          <p:cNvSpPr txBox="1"/>
          <p:nvPr/>
        </p:nvSpPr>
        <p:spPr>
          <a:xfrm>
            <a:off x="17101686" y="16828257"/>
            <a:ext cx="4727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>
                <a:latin typeface="Arial" panose="020B0604020202020204" pitchFamily="34" charset="0"/>
                <a:cs typeface="Arial" panose="020B0604020202020204" pitchFamily="34" charset="0"/>
              </a:rPr>
              <a:t>Sensing operation</a:t>
            </a:r>
            <a:endParaRPr lang="ko-KR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개체 29">
            <a:extLst>
              <a:ext uri="{FF2B5EF4-FFF2-40B4-BE49-F238E27FC236}">
                <a16:creationId xmlns:a16="http://schemas.microsoft.com/office/drawing/2014/main" id="{01EBB943-DE88-A9FB-012D-15E1B7DFA7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497007"/>
              </p:ext>
            </p:extLst>
          </p:nvPr>
        </p:nvGraphicFramePr>
        <p:xfrm>
          <a:off x="15967133" y="13294643"/>
          <a:ext cx="6984397" cy="3492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5467350" imgH="2733675" progId="Visio.Drawing.15">
                  <p:embed/>
                </p:oleObj>
              </mc:Choice>
              <mc:Fallback>
                <p:oleObj name="Visio" r:id="rId4" imgW="5467350" imgH="273367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67133" y="13294643"/>
                        <a:ext cx="6984397" cy="3492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개체 30">
            <a:extLst>
              <a:ext uri="{FF2B5EF4-FFF2-40B4-BE49-F238E27FC236}">
                <a16:creationId xmlns:a16="http://schemas.microsoft.com/office/drawing/2014/main" id="{EBA96C51-4CA9-58EF-7F04-11F274291F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634496"/>
              </p:ext>
            </p:extLst>
          </p:nvPr>
        </p:nvGraphicFramePr>
        <p:xfrm>
          <a:off x="23604220" y="13293596"/>
          <a:ext cx="5383305" cy="3475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5724525" imgH="3695700" progId="Visio.Drawing.15">
                  <p:embed/>
                </p:oleObj>
              </mc:Choice>
              <mc:Fallback>
                <p:oleObj name="Visio" r:id="rId6" imgW="5724525" imgH="36957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604220" y="13293596"/>
                        <a:ext cx="5383305" cy="3475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그림 32">
            <a:extLst>
              <a:ext uri="{FF2B5EF4-FFF2-40B4-BE49-F238E27FC236}">
                <a16:creationId xmlns:a16="http://schemas.microsoft.com/office/drawing/2014/main" id="{E9A27661-41FF-9234-F2E4-112E8E52A0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35880" y="10322960"/>
            <a:ext cx="8961315" cy="115245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1BECD6-742A-AE72-BB59-A6D1640AE6BC}"/>
              </a:ext>
            </a:extLst>
          </p:cNvPr>
          <p:cNvSpPr txBox="1"/>
          <p:nvPr/>
        </p:nvSpPr>
        <p:spPr>
          <a:xfrm>
            <a:off x="15967133" y="9061015"/>
            <a:ext cx="135418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In BB-VLSA, the body-biasing technique adjusts the 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of transistors by manipulating the voltage between the source and body (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SB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). The 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of the pMOS (|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THP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|) is modeled by under equation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5E7EDB-2493-7120-E115-1A0DD667F6C6}"/>
              </a:ext>
            </a:extLst>
          </p:cNvPr>
          <p:cNvSpPr txBox="1"/>
          <p:nvPr/>
        </p:nvSpPr>
        <p:spPr>
          <a:xfrm>
            <a:off x="15925118" y="11380649"/>
            <a:ext cx="135418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DSI effect stems from the timing difference in the off states of the pMOS access transistors (MP3 and MP4) </a:t>
            </a:r>
            <a:r>
              <a:rPr lang="en-US" altLang="ko-KR" sz="2800">
                <a:latin typeface="Arial" panose="020B0604020202020204" pitchFamily="34" charset="0"/>
                <a:cs typeface="Arial" panose="020B0604020202020204" pitchFamily="34" charset="0"/>
              </a:rPr>
              <a:t>during sensing. Extending the </a:t>
            </a:r>
            <a:r>
              <a:rPr lang="en-US" altLang="ko-KR" sz="2800" i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sz="2800" baseline="-25000">
                <a:latin typeface="Arial" panose="020B0604020202020204" pitchFamily="34" charset="0"/>
                <a:cs typeface="Arial" panose="020B0604020202020204" pitchFamily="34" charset="0"/>
              </a:rPr>
              <a:t>RISE</a:t>
            </a:r>
            <a:r>
              <a:rPr lang="en-US" altLang="ko-KR" sz="2800">
                <a:latin typeface="Arial" panose="020B0604020202020204" pitchFamily="34" charset="0"/>
                <a:cs typeface="Arial" panose="020B0604020202020204" pitchFamily="34" charset="0"/>
              </a:rPr>
              <a:t> increases the DSI duration and enhances </a:t>
            </a:r>
            <a:r>
              <a:rPr lang="en-US" altLang="ko-KR" sz="2800" i="1">
                <a:latin typeface="Arial" panose="020B0604020202020204" pitchFamily="34" charset="0"/>
                <a:cs typeface="Arial" panose="020B0604020202020204" pitchFamily="34" charset="0"/>
              </a:rPr>
              <a:t>ΔV</a:t>
            </a:r>
            <a:r>
              <a:rPr lang="en-US" altLang="ko-KR" sz="2800" baseline="-25000">
                <a:latin typeface="Arial" panose="020B0604020202020204" pitchFamily="34" charset="0"/>
                <a:cs typeface="Arial" panose="020B0604020202020204" pitchFamily="34" charset="0"/>
              </a:rPr>
              <a:t>BL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, thereby improving the sensitivity and accuracy of the sensing operation in VLSA.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2ADE9A97-3FCD-307A-6351-A60880FD3E08}"/>
              </a:ext>
            </a:extLst>
          </p:cNvPr>
          <p:cNvSpPr/>
          <p:nvPr/>
        </p:nvSpPr>
        <p:spPr>
          <a:xfrm>
            <a:off x="609600" y="18360372"/>
            <a:ext cx="29030615" cy="831748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D92C93E0-BF54-A032-A02F-DFAD422A371E}"/>
              </a:ext>
            </a:extLst>
          </p:cNvPr>
          <p:cNvSpPr/>
          <p:nvPr/>
        </p:nvSpPr>
        <p:spPr>
          <a:xfrm>
            <a:off x="827314" y="17985806"/>
            <a:ext cx="28639633" cy="7528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0" b="1" dirty="0">
                <a:latin typeface="Arial" panose="020B0604020202020204" pitchFamily="34" charset="0"/>
                <a:cs typeface="Arial" panose="020B0604020202020204" pitchFamily="34" charset="0"/>
              </a:rPr>
              <a:t>Proposed circuit</a:t>
            </a:r>
            <a:endParaRPr lang="ko-KR" alt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0" name="개체 49">
            <a:extLst>
              <a:ext uri="{FF2B5EF4-FFF2-40B4-BE49-F238E27FC236}">
                <a16:creationId xmlns:a16="http://schemas.microsoft.com/office/drawing/2014/main" id="{327FB094-C06C-4CC1-5AB4-896F35543C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828332"/>
              </p:ext>
            </p:extLst>
          </p:nvPr>
        </p:nvGraphicFramePr>
        <p:xfrm>
          <a:off x="910715" y="19814281"/>
          <a:ext cx="6394563" cy="5494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9" imgW="2914650" imgH="2505075" progId="Visio.Drawing.15">
                  <p:embed/>
                </p:oleObj>
              </mc:Choice>
              <mc:Fallback>
                <p:oleObj name="Visio" r:id="rId9" imgW="2914650" imgH="250507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0715" y="19814281"/>
                        <a:ext cx="6394563" cy="5494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개체 50">
            <a:extLst>
              <a:ext uri="{FF2B5EF4-FFF2-40B4-BE49-F238E27FC236}">
                <a16:creationId xmlns:a16="http://schemas.microsoft.com/office/drawing/2014/main" id="{4723DF05-3C54-CE9D-3920-21DFE4213D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096636"/>
              </p:ext>
            </p:extLst>
          </p:nvPr>
        </p:nvGraphicFramePr>
        <p:xfrm>
          <a:off x="7857384" y="19057325"/>
          <a:ext cx="5630016" cy="6413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1" imgW="6705600" imgH="7639050" progId="Visio.Drawing.15">
                  <p:embed/>
                </p:oleObj>
              </mc:Choice>
              <mc:Fallback>
                <p:oleObj name="Visio" r:id="rId11" imgW="6705600" imgH="763905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57384" y="19057325"/>
                        <a:ext cx="5630016" cy="6413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3FFB429D-443D-A9E7-4F94-50F8A86FFB3D}"/>
              </a:ext>
            </a:extLst>
          </p:cNvPr>
          <p:cNvSpPr txBox="1"/>
          <p:nvPr/>
        </p:nvSpPr>
        <p:spPr>
          <a:xfrm>
            <a:off x="14910027" y="18901736"/>
            <a:ext cx="14340793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u="sng" dirty="0">
                <a:latin typeface="Arial" panose="020B0604020202020204" pitchFamily="34" charset="0"/>
                <a:cs typeface="Arial" panose="020B0604020202020204" pitchFamily="34" charset="0"/>
              </a:rPr>
              <a:t>BB-VLSA enhances the conventional VLSA by connecting the body terminals of MP1 and MP3 to the BLB and the body terminals of MP2 and MP4 to the BL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. Based on the |V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THP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| Equation, the body-biasing technique employed in BB-VLSA allows to adjust the 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of the pMOS by controlling the </a:t>
            </a:r>
            <a:r>
              <a:rPr lang="en-US" altLang="ko-KR" sz="2800" i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>
                <a:latin typeface="Arial" panose="020B0604020202020204" pitchFamily="34" charset="0"/>
                <a:cs typeface="Arial" panose="020B0604020202020204" pitchFamily="34" charset="0"/>
              </a:rPr>
              <a:t>SB</a:t>
            </a:r>
            <a:r>
              <a:rPr lang="en-US" altLang="ko-KR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altLang="ko-K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ko-KR" sz="3000" b="1" dirty="0">
                <a:latin typeface="Arial" panose="020B0604020202020204" pitchFamily="34" charset="0"/>
                <a:cs typeface="Arial" panose="020B0604020202020204" pitchFamily="34" charset="0"/>
              </a:rPr>
              <a:t>BB-VLSA offers two advantages over the conventional VLSA 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First, it enhances the difference in driving strength between MP1 and MP2. Assuming that 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BL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BLB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, the relationship between the body voltages of MP1 (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B_MP1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) and MP2 (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B_MP2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) is 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B_MP1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B_MP2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. As a result, the 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of MP1 (|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THP1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|) becomes lower than that of MP2 (|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THP2</a:t>
            </a:r>
            <a:r>
              <a:rPr lang="en-US" altLang="ko-KR" sz="2800">
                <a:latin typeface="Arial" panose="020B0604020202020204" pitchFamily="34" charset="0"/>
                <a:cs typeface="Arial" panose="020B0604020202020204" pitchFamily="34" charset="0"/>
              </a:rPr>
              <a:t>|).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800"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, it reinforces the DSI effect between MP3 and MP4. The BB-VLSA, with the BLB connected to the body terminal of MP3 and BL connected to the body terminal of MP4, exhibits |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THP3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| &lt; |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THP4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|. When 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BL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BLB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ΔV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BL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, the off time of MP4 (when 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SAE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BLB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– |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THP4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|) remains the same as that of VLSA, while the off time of MP3 (when 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SAE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BL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– |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THP3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|) is delayed, resulting in an increased DSI </a:t>
            </a:r>
            <a:r>
              <a:rPr lang="en-US" altLang="ko-KR" sz="2800">
                <a:latin typeface="Arial" panose="020B0604020202020204" pitchFamily="34" charset="0"/>
                <a:cs typeface="Arial" panose="020B0604020202020204" pitchFamily="34" charset="0"/>
              </a:rPr>
              <a:t>time.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800">
                <a:latin typeface="Arial" panose="020B0604020202020204" pitchFamily="34" charset="0"/>
                <a:cs typeface="Arial" panose="020B0604020202020204" pitchFamily="34" charset="0"/>
              </a:rPr>
              <a:t>Consequently, the BB-VLSA achieves an increased sensing </a:t>
            </a:r>
            <a:r>
              <a:rPr lang="en-US" altLang="ko-KR" sz="2800" i="1">
                <a:latin typeface="Arial" panose="020B0604020202020204" pitchFamily="34" charset="0"/>
                <a:cs typeface="Arial" panose="020B0604020202020204" pitchFamily="34" charset="0"/>
              </a:rPr>
              <a:t>ΔV</a:t>
            </a:r>
            <a:r>
              <a:rPr lang="en-US" altLang="ko-KR" sz="2800" baseline="-25000">
                <a:latin typeface="Arial" panose="020B0604020202020204" pitchFamily="34" charset="0"/>
                <a:cs typeface="Arial" panose="020B0604020202020204" pitchFamily="34" charset="0"/>
              </a:rPr>
              <a:t>BL</a:t>
            </a:r>
            <a:r>
              <a:rPr lang="en-US" altLang="ko-KR" sz="2800">
                <a:latin typeface="Arial" panose="020B0604020202020204" pitchFamily="34" charset="0"/>
                <a:cs typeface="Arial" panose="020B0604020202020204" pitchFamily="34" charset="0"/>
              </a:rPr>
              <a:t>, compared to the conventional VLSA, thereby reducing </a:t>
            </a:r>
            <a:r>
              <a:rPr lang="en-US" altLang="ko-KR" sz="2800" i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ko-KR" sz="2800" baseline="-2500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ko-KR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ko-K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371A6989-A9C9-EDF0-EF93-5DDEEEADF898}"/>
              </a:ext>
            </a:extLst>
          </p:cNvPr>
          <p:cNvCxnSpPr>
            <a:cxnSpLocks/>
          </p:cNvCxnSpPr>
          <p:nvPr/>
        </p:nvCxnSpPr>
        <p:spPr>
          <a:xfrm>
            <a:off x="6297414" y="19684546"/>
            <a:ext cx="1665486" cy="27947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F8C86744-BF35-8425-B6E1-7D4CBBD166B8}"/>
              </a:ext>
            </a:extLst>
          </p:cNvPr>
          <p:cNvCxnSpPr>
            <a:cxnSpLocks/>
          </p:cNvCxnSpPr>
          <p:nvPr/>
        </p:nvCxnSpPr>
        <p:spPr>
          <a:xfrm flipV="1">
            <a:off x="5975350" y="21831300"/>
            <a:ext cx="1987550" cy="244618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DF49411B-E97A-000D-3457-64A763BA838C}"/>
              </a:ext>
            </a:extLst>
          </p:cNvPr>
          <p:cNvSpPr txBox="1"/>
          <p:nvPr/>
        </p:nvSpPr>
        <p:spPr>
          <a:xfrm>
            <a:off x="2174421" y="24881114"/>
            <a:ext cx="3867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>
                <a:latin typeface="Arial" panose="020B0604020202020204" pitchFamily="34" charset="0"/>
                <a:cs typeface="Arial" panose="020B0604020202020204" pitchFamily="34" charset="0"/>
              </a:rPr>
              <a:t>BB-VLSA</a:t>
            </a:r>
            <a:endParaRPr lang="ko-KR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4EAD4BBF-0C65-8DAA-AE30-4D1CD1DE068F}"/>
              </a:ext>
            </a:extLst>
          </p:cNvPr>
          <p:cNvSpPr/>
          <p:nvPr/>
        </p:nvSpPr>
        <p:spPr>
          <a:xfrm>
            <a:off x="609600" y="27457443"/>
            <a:ext cx="29030615" cy="995216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70AE1E75-3711-E3E7-C4DE-DB9B4D6F9B8C}"/>
              </a:ext>
            </a:extLst>
          </p:cNvPr>
          <p:cNvSpPr/>
          <p:nvPr/>
        </p:nvSpPr>
        <p:spPr>
          <a:xfrm>
            <a:off x="827314" y="27082878"/>
            <a:ext cx="28639633" cy="7528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0" b="1" dirty="0">
                <a:latin typeface="Arial" panose="020B0604020202020204" pitchFamily="34" charset="0"/>
                <a:cs typeface="Arial" panose="020B0604020202020204" pitchFamily="34" charset="0"/>
              </a:rPr>
              <a:t>Simulation and test-chip measurment results</a:t>
            </a:r>
            <a:endParaRPr lang="ko-KR" alt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9CE5A590-9FC8-FA89-C456-1F33D47877D7}"/>
              </a:ext>
            </a:extLst>
          </p:cNvPr>
          <p:cNvSpPr/>
          <p:nvPr/>
        </p:nvSpPr>
        <p:spPr>
          <a:xfrm>
            <a:off x="600869" y="38112289"/>
            <a:ext cx="29030615" cy="278215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E012B6E5-8A03-7CDA-6B37-88C2B5BE79EF}"/>
              </a:ext>
            </a:extLst>
          </p:cNvPr>
          <p:cNvSpPr/>
          <p:nvPr/>
        </p:nvSpPr>
        <p:spPr>
          <a:xfrm>
            <a:off x="818583" y="37737725"/>
            <a:ext cx="28639633" cy="7528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ko-KR" alt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그림 63">
            <a:extLst>
              <a:ext uri="{FF2B5EF4-FFF2-40B4-BE49-F238E27FC236}">
                <a16:creationId xmlns:a16="http://schemas.microsoft.com/office/drawing/2014/main" id="{5DF9AA7B-8A14-2030-9B15-29AD69184C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5338" y="27975379"/>
            <a:ext cx="8413810" cy="3881549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86CBED76-8A51-4E7C-4CB5-AB971C50AF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02823" y="32818793"/>
            <a:ext cx="3602736" cy="3241548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DAE97822-BF32-56E0-FEAA-2CD0D8B2E33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3923" y="32818793"/>
            <a:ext cx="3601212" cy="3243072"/>
          </a:xfrm>
          <a:prstGeom prst="rect">
            <a:avLst/>
          </a:prstGeom>
        </p:spPr>
      </p:pic>
      <p:graphicFrame>
        <p:nvGraphicFramePr>
          <p:cNvPr id="67" name="개체 66">
            <a:extLst>
              <a:ext uri="{FF2B5EF4-FFF2-40B4-BE49-F238E27FC236}">
                <a16:creationId xmlns:a16="http://schemas.microsoft.com/office/drawing/2014/main" id="{EDF8C4F3-DBA4-58A7-41C7-2982496B98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828067"/>
              </p:ext>
            </p:extLst>
          </p:nvPr>
        </p:nvGraphicFramePr>
        <p:xfrm>
          <a:off x="10141670" y="28283112"/>
          <a:ext cx="5340242" cy="8069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6" imgW="8963025" imgH="13544550" progId="Visio.Drawing.15">
                  <p:embed/>
                </p:oleObj>
              </mc:Choice>
              <mc:Fallback>
                <p:oleObj name="Visio" r:id="rId16" imgW="8963025" imgH="1354455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141670" y="28283112"/>
                        <a:ext cx="5340242" cy="8069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" name="그림 67">
            <a:extLst>
              <a:ext uri="{FF2B5EF4-FFF2-40B4-BE49-F238E27FC236}">
                <a16:creationId xmlns:a16="http://schemas.microsoft.com/office/drawing/2014/main" id="{BE0EB9E8-27EE-5FC8-A02B-4F94385C6A2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071077" y="28389410"/>
            <a:ext cx="7539417" cy="3144821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D74D0B83-CE0C-F527-BFBC-306546CAD55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071077" y="32596251"/>
            <a:ext cx="7575141" cy="3789173"/>
          </a:xfrm>
          <a:prstGeom prst="rect">
            <a:avLst/>
          </a:prstGeom>
        </p:spPr>
      </p:pic>
      <p:graphicFrame>
        <p:nvGraphicFramePr>
          <p:cNvPr id="70" name="개체 69">
            <a:extLst>
              <a:ext uri="{FF2B5EF4-FFF2-40B4-BE49-F238E27FC236}">
                <a16:creationId xmlns:a16="http://schemas.microsoft.com/office/drawing/2014/main" id="{A23FDFB7-A786-2E9C-E976-CC22BA9304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7656"/>
              </p:ext>
            </p:extLst>
          </p:nvPr>
        </p:nvGraphicFramePr>
        <p:xfrm>
          <a:off x="24612264" y="31488092"/>
          <a:ext cx="4220012" cy="4911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0" imgW="7620000" imgH="8867775" progId="Visio.Drawing.15">
                  <p:embed/>
                </p:oleObj>
              </mc:Choice>
              <mc:Fallback>
                <p:oleObj name="Visio" r:id="rId20" imgW="7620000" imgH="886777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4612264" y="31488092"/>
                        <a:ext cx="4220012" cy="4911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>
            <a:extLst>
              <a:ext uri="{FF2B5EF4-FFF2-40B4-BE49-F238E27FC236}">
                <a16:creationId xmlns:a16="http://schemas.microsoft.com/office/drawing/2014/main" id="{4497D85C-E2A6-8C93-092D-09C64C5A9CD1}"/>
              </a:ext>
            </a:extLst>
          </p:cNvPr>
          <p:cNvSpPr txBox="1"/>
          <p:nvPr/>
        </p:nvSpPr>
        <p:spPr>
          <a:xfrm>
            <a:off x="827314" y="38524978"/>
            <a:ext cx="285596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The BB-VLSA utilizes body biasing to decrease 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and facilitates a slow 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RISE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control technique to amplify the DSI effect, thereby further decreasing the 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and energy consumption. Based on the simulation results using the 28-nm technology model, </a:t>
            </a:r>
            <a:r>
              <a:rPr lang="en-US" altLang="ko-KR" sz="2800" u="sng" dirty="0">
                <a:latin typeface="Arial" panose="020B0604020202020204" pitchFamily="34" charset="0"/>
                <a:cs typeface="Arial" panose="020B0604020202020204" pitchFamily="34" charset="0"/>
              </a:rPr>
              <a:t>when the target </a:t>
            </a:r>
            <a:r>
              <a:rPr lang="en-US" altLang="ko-KR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ko-KR" sz="28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ko-KR" sz="2800" u="sng" dirty="0">
                <a:latin typeface="Arial" panose="020B0604020202020204" pitchFamily="34" charset="0"/>
                <a:cs typeface="Arial" panose="020B0604020202020204" pitchFamily="34" charset="0"/>
              </a:rPr>
              <a:t> is 5 mV, the BB-VLSA with </a:t>
            </a:r>
            <a:r>
              <a:rPr lang="en-US" altLang="ko-KR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sz="28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RISE</a:t>
            </a:r>
            <a:r>
              <a:rPr lang="en-US" altLang="ko-KR" sz="2800" u="sng" dirty="0">
                <a:latin typeface="Arial" panose="020B0604020202020204" pitchFamily="34" charset="0"/>
                <a:cs typeface="Arial" panose="020B0604020202020204" pitchFamily="34" charset="0"/>
              </a:rPr>
              <a:t> showed an 8.0% reduction in area and a 17.6% reduction in average energy compared to the VLSA with </a:t>
            </a:r>
            <a:r>
              <a:rPr lang="en-US" altLang="ko-KR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sz="28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RISE</a:t>
            </a:r>
            <a:r>
              <a:rPr lang="en-US" altLang="ko-KR" sz="2800" u="sng" dirty="0">
                <a:latin typeface="Arial" panose="020B0604020202020204" pitchFamily="34" charset="0"/>
                <a:cs typeface="Arial" panose="020B0604020202020204" pitchFamily="34" charset="0"/>
              </a:rPr>
              <a:t>. Additionally, it demonstrated a 53.2% reduction in area and a 62.0% reduction in average energy compared to the VLSA without </a:t>
            </a:r>
            <a:r>
              <a:rPr lang="en-US" altLang="ko-KR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sz="28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RISE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. Based on 28-nm test chip measurement results, a comparison between BB-VLSA and VLSA with the same transistor size revealed that BB-VLSA exhibited a smaller 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across all 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RISE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ranges compared to VLSA. Furthermore, increasing 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RISE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led to a reduction in </a:t>
            </a:r>
            <a:r>
              <a:rPr lang="en-US" altLang="ko-KR" sz="2800" i="1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ko-K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for both BB-VLSA and VLSA</a:t>
            </a:r>
            <a:r>
              <a:rPr lang="en-US" altLang="ko-KR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40A7E07-F143-AB61-BB81-D5379CF62AF5}"/>
              </a:ext>
            </a:extLst>
          </p:cNvPr>
          <p:cNvSpPr txBox="1"/>
          <p:nvPr/>
        </p:nvSpPr>
        <p:spPr>
          <a:xfrm>
            <a:off x="24104586" y="16828256"/>
            <a:ext cx="4727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>
                <a:latin typeface="Arial" panose="020B0604020202020204" pitchFamily="34" charset="0"/>
                <a:cs typeface="Arial" panose="020B0604020202020204" pitchFamily="34" charset="0"/>
              </a:rPr>
              <a:t>DSI effect</a:t>
            </a:r>
            <a:endParaRPr lang="ko-KR" alt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275F769-D469-15A4-4A2D-C236EF4C8725}"/>
              </a:ext>
            </a:extLst>
          </p:cNvPr>
          <p:cNvSpPr txBox="1"/>
          <p:nvPr/>
        </p:nvSpPr>
        <p:spPr>
          <a:xfrm>
            <a:off x="7581899" y="25457406"/>
            <a:ext cx="6374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>
                <a:latin typeface="Arial" panose="020B0604020202020204" pitchFamily="34" charset="0"/>
                <a:cs typeface="Arial" panose="020B0604020202020204" pitchFamily="34" charset="0"/>
              </a:rPr>
              <a:t>SRAM with BB-VLSA and simulated waveform</a:t>
            </a:r>
            <a:endParaRPr lang="ko-KR" alt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B30B2AC-AF32-4304-8EBA-B7DEC4DB1C59}"/>
              </a:ext>
            </a:extLst>
          </p:cNvPr>
          <p:cNvSpPr txBox="1"/>
          <p:nvPr/>
        </p:nvSpPr>
        <p:spPr>
          <a:xfrm>
            <a:off x="3333751" y="14092742"/>
            <a:ext cx="7888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>
                <a:latin typeface="Arial" panose="020B0604020202020204" pitchFamily="34" charset="0"/>
                <a:cs typeface="Arial" panose="020B0604020202020204" pitchFamily="34" charset="0"/>
              </a:rPr>
              <a:t>Conventional VLSA and CLSA</a:t>
            </a:r>
            <a:endParaRPr lang="ko-KR" alt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4680148-C3C9-DD31-9B44-25E56B82C732}"/>
              </a:ext>
            </a:extLst>
          </p:cNvPr>
          <p:cNvSpPr txBox="1"/>
          <p:nvPr/>
        </p:nvSpPr>
        <p:spPr>
          <a:xfrm>
            <a:off x="827314" y="31887201"/>
            <a:ext cx="9237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>
                <a:latin typeface="Arial" panose="020B0604020202020204" pitchFamily="34" charset="0"/>
                <a:cs typeface="Arial" panose="020B0604020202020204" pitchFamily="34" charset="0"/>
              </a:rPr>
              <a:t>Simulation results comparing the </a:t>
            </a:r>
            <a:r>
              <a:rPr lang="en-US" altLang="ko-KR" sz="2800" b="1" i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ko-KR" sz="2800" b="1" baseline="-2500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ko-KR" sz="2800" b="1">
                <a:latin typeface="Arial" panose="020B0604020202020204" pitchFamily="34" charset="0"/>
                <a:cs typeface="Arial" panose="020B0604020202020204" pitchFamily="34" charset="0"/>
              </a:rPr>
              <a:t> and energy of BB-VLSA and VLSA under varying </a:t>
            </a:r>
            <a:r>
              <a:rPr lang="en-US" altLang="ko-KR" sz="2800" b="1" i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sz="2800" b="1" baseline="-25000">
                <a:latin typeface="Arial" panose="020B0604020202020204" pitchFamily="34" charset="0"/>
                <a:cs typeface="Arial" panose="020B0604020202020204" pitchFamily="34" charset="0"/>
              </a:rPr>
              <a:t>RISE</a:t>
            </a:r>
            <a:r>
              <a:rPr lang="en-US" altLang="ko-KR" sz="2800" b="1">
                <a:latin typeface="Arial" panose="020B0604020202020204" pitchFamily="34" charset="0"/>
                <a:cs typeface="Arial" panose="020B0604020202020204" pitchFamily="34" charset="0"/>
              </a:rPr>
              <a:t> values</a:t>
            </a:r>
            <a:endParaRPr lang="ko-KR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50BFE60-E865-4B69-F98D-B4232C2C900E}"/>
              </a:ext>
            </a:extLst>
          </p:cNvPr>
          <p:cNvSpPr txBox="1"/>
          <p:nvPr/>
        </p:nvSpPr>
        <p:spPr>
          <a:xfrm>
            <a:off x="987125" y="36233806"/>
            <a:ext cx="9077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>
                <a:latin typeface="Arial" panose="020B0604020202020204" pitchFamily="34" charset="0"/>
                <a:cs typeface="Arial" panose="020B0604020202020204" pitchFamily="34" charset="0"/>
              </a:rPr>
              <a:t>Area and energy consumption Comparison of BB-VLSA and VLSA at target σ</a:t>
            </a:r>
            <a:r>
              <a:rPr lang="en-US" altLang="ko-KR" sz="2800" b="1" baseline="-2500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ko-KR" sz="2800" b="1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altLang="ko-KR" sz="2800" b="1" i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sz="2800" b="1" baseline="-25000">
                <a:latin typeface="Arial" panose="020B0604020202020204" pitchFamily="34" charset="0"/>
                <a:cs typeface="Arial" panose="020B0604020202020204" pitchFamily="34" charset="0"/>
              </a:rPr>
              <a:t>RISE</a:t>
            </a:r>
            <a:r>
              <a:rPr lang="en-US" altLang="ko-KR" sz="2800" b="1">
                <a:latin typeface="Arial" panose="020B0604020202020204" pitchFamily="34" charset="0"/>
                <a:cs typeface="Arial" panose="020B0604020202020204" pitchFamily="34" charset="0"/>
              </a:rPr>
              <a:t> and w/o </a:t>
            </a:r>
            <a:r>
              <a:rPr lang="en-US" altLang="ko-KR" sz="2800" b="1" i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sz="2800" b="1" baseline="-25000">
                <a:latin typeface="Arial" panose="020B0604020202020204" pitchFamily="34" charset="0"/>
                <a:cs typeface="Arial" panose="020B0604020202020204" pitchFamily="34" charset="0"/>
              </a:rPr>
              <a:t>RISE</a:t>
            </a:r>
            <a:r>
              <a:rPr lang="en-US" altLang="ko-KR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E051BA6-340B-1F92-0615-0F74D7AF629C}"/>
              </a:ext>
            </a:extLst>
          </p:cNvPr>
          <p:cNvSpPr txBox="1"/>
          <p:nvPr/>
        </p:nvSpPr>
        <p:spPr>
          <a:xfrm>
            <a:off x="10337607" y="36385424"/>
            <a:ext cx="506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>
                <a:latin typeface="Arial" panose="020B0604020202020204" pitchFamily="34" charset="0"/>
                <a:cs typeface="Arial" panose="020B0604020202020204" pitchFamily="34" charset="0"/>
              </a:rPr>
              <a:t>Transient simulation results </a:t>
            </a:r>
            <a:endParaRPr lang="ko-KR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BE6E4CA-475B-9638-E299-F45CD6CF5AD4}"/>
              </a:ext>
            </a:extLst>
          </p:cNvPr>
          <p:cNvSpPr txBox="1"/>
          <p:nvPr/>
        </p:nvSpPr>
        <p:spPr>
          <a:xfrm>
            <a:off x="15730538" y="31479420"/>
            <a:ext cx="7968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>
                <a:latin typeface="Arial" panose="020B0604020202020204" pitchFamily="34" charset="0"/>
                <a:cs typeface="Arial" panose="020B0604020202020204" pitchFamily="34" charset="0"/>
              </a:rPr>
              <a:t>The effect of the parasitic capacitance of the buffer connected to the output node of SA </a:t>
            </a:r>
            <a:endParaRPr lang="ko-KR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230F8D2-F116-8D19-2941-D27A5D258F03}"/>
              </a:ext>
            </a:extLst>
          </p:cNvPr>
          <p:cNvSpPr txBox="1"/>
          <p:nvPr/>
        </p:nvSpPr>
        <p:spPr>
          <a:xfrm>
            <a:off x="15481912" y="36468253"/>
            <a:ext cx="8092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>
                <a:latin typeface="Arial" panose="020B0604020202020204" pitchFamily="34" charset="0"/>
                <a:cs typeface="Arial" panose="020B0604020202020204" pitchFamily="34" charset="0"/>
              </a:rPr>
              <a:t>The σ</a:t>
            </a:r>
            <a:r>
              <a:rPr lang="en-US" altLang="ko-KR" sz="2800" b="1" baseline="-2500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ko-KR" sz="2800" b="1">
                <a:latin typeface="Arial" panose="020B0604020202020204" pitchFamily="34" charset="0"/>
                <a:cs typeface="Arial" panose="020B0604020202020204" pitchFamily="34" charset="0"/>
              </a:rPr>
              <a:t> measurement results of the test chip </a:t>
            </a:r>
            <a:endParaRPr lang="ko-KR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그림 96">
            <a:extLst>
              <a:ext uri="{FF2B5EF4-FFF2-40B4-BE49-F238E27FC236}">
                <a16:creationId xmlns:a16="http://schemas.microsoft.com/office/drawing/2014/main" id="{8FDFA6F9-A45A-80A6-273F-376DEA902B50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r="51323"/>
          <a:stretch/>
        </p:blipFill>
        <p:spPr>
          <a:xfrm>
            <a:off x="23842563" y="28149835"/>
            <a:ext cx="5544442" cy="2887964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F6914EB1-751B-9FFF-ADB0-43D71B3B40C2}"/>
              </a:ext>
            </a:extLst>
          </p:cNvPr>
          <p:cNvSpPr txBox="1"/>
          <p:nvPr/>
        </p:nvSpPr>
        <p:spPr>
          <a:xfrm>
            <a:off x="23604220" y="30798224"/>
            <a:ext cx="6077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>
                <a:latin typeface="Arial" panose="020B0604020202020204" pitchFamily="34" charset="0"/>
                <a:cs typeface="Arial" panose="020B0604020202020204" pitchFamily="34" charset="0"/>
              </a:rPr>
              <a:t>Summary of the simulation result </a:t>
            </a:r>
            <a:endParaRPr lang="ko-KR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1B1C5F9-B519-9081-803E-E1A2A68EDD7C}"/>
              </a:ext>
            </a:extLst>
          </p:cNvPr>
          <p:cNvSpPr txBox="1"/>
          <p:nvPr/>
        </p:nvSpPr>
        <p:spPr>
          <a:xfrm>
            <a:off x="24029313" y="36443463"/>
            <a:ext cx="5415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>
                <a:latin typeface="Arial" panose="020B0604020202020204" pitchFamily="34" charset="0"/>
                <a:cs typeface="Arial" panose="020B0604020202020204" pitchFamily="34" charset="0"/>
              </a:rPr>
              <a:t>Layout of BB-VLSA and VLSA </a:t>
            </a:r>
            <a:endParaRPr lang="ko-KR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 descr="패턴, 사각형, 대칭, 예술이(가) 표시된 사진&#10;&#10;자동 생성된 설명">
            <a:extLst>
              <a:ext uri="{FF2B5EF4-FFF2-40B4-BE49-F238E27FC236}">
                <a16:creationId xmlns:a16="http://schemas.microsoft.com/office/drawing/2014/main" id="{29B37968-4F2D-EAA8-D865-F5D256750E2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613" y="5354242"/>
            <a:ext cx="2407215" cy="240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2028</TotalTime>
  <Words>686</Words>
  <Application>Microsoft Office PowerPoint</Application>
  <PresentationFormat>사용자 지정</PresentationFormat>
  <Paragraphs>30</Paragraphs>
  <Slides>1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테마</vt:lpstr>
      <vt:lpstr>Visio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김재환/전자공학과</cp:lastModifiedBy>
  <cp:revision>41</cp:revision>
  <dcterms:created xsi:type="dcterms:W3CDTF">2018-03-08T06:02:33Z</dcterms:created>
  <dcterms:modified xsi:type="dcterms:W3CDTF">2024-06-20T09:53:03Z</dcterms:modified>
</cp:coreProperties>
</file>