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1" autoAdjust="0"/>
    <p:restoredTop sz="94660"/>
  </p:normalViewPr>
  <p:slideViewPr>
    <p:cSldViewPr snapToGrid="0">
      <p:cViewPr>
        <p:scale>
          <a:sx n="50" d="100"/>
          <a:sy n="50" d="100"/>
        </p:scale>
        <p:origin x="534" y="-8658"/>
      </p:cViewPr>
      <p:guideLst>
        <p:guide orient="horz" pos="13482"/>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2024-06-20</a:t>
            </a:fld>
            <a:endParaRPr lang="ko-KR" altLang="en-US" dirty="0"/>
          </a:p>
        </p:txBody>
      </p:sp>
      <p:sp>
        <p:nvSpPr>
          <p:cNvPr id="3" name="Footer Placeholder 2"/>
          <p:cNvSpPr>
            <a:spLocks noGrp="1"/>
          </p:cNvSpPr>
          <p:nvPr>
            <p:ph type="ftr" sz="quarter" idx="11"/>
          </p:nvPr>
        </p:nvSpPr>
        <p:spPr/>
        <p:txBody>
          <a:bodyPr/>
          <a:lstStyle/>
          <a:p>
            <a:endParaRPr lang="ko-KR" altLang="en-US" dirty="0"/>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2024-06-20</a:t>
            </a:fld>
            <a:endParaRPr lang="ko-KR" altLang="en-US"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dirty="0"/>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emf"/><Relationship Id="rId18" Type="http://schemas.openxmlformats.org/officeDocument/2006/relationships/image" Target="../media/image12.emf"/><Relationship Id="rId26"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14.emf"/><Relationship Id="rId7" Type="http://schemas.openxmlformats.org/officeDocument/2006/relationships/image" Target="../media/image6.emf"/><Relationship Id="rId12" Type="http://schemas.openxmlformats.org/officeDocument/2006/relationships/oleObject" Target="../embeddings/oleObject4.bin"/><Relationship Id="rId17" Type="http://schemas.openxmlformats.org/officeDocument/2006/relationships/image" Target="../media/image11.emf"/><Relationship Id="rId25" Type="http://schemas.openxmlformats.org/officeDocument/2006/relationships/image" Target="../media/image16.emf"/><Relationship Id="rId2" Type="http://schemas.openxmlformats.org/officeDocument/2006/relationships/image" Target="../media/image2.PNG"/><Relationship Id="rId16" Type="http://schemas.openxmlformats.org/officeDocument/2006/relationships/oleObject" Target="../embeddings/oleObject6.bin"/><Relationship Id="rId20" Type="http://schemas.openxmlformats.org/officeDocument/2006/relationships/oleObject" Target="../embeddings/oleObject7.bin"/><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8.emf"/><Relationship Id="rId24" Type="http://schemas.openxmlformats.org/officeDocument/2006/relationships/oleObject" Target="../embeddings/oleObject9.bin"/><Relationship Id="rId5" Type="http://schemas.openxmlformats.org/officeDocument/2006/relationships/image" Target="../media/image5.PNG"/><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oleObject" Target="../embeddings/oleObject3.bin"/><Relationship Id="rId19" Type="http://schemas.openxmlformats.org/officeDocument/2006/relationships/image" Target="../media/image13.emf"/><Relationship Id="rId4" Type="http://schemas.openxmlformats.org/officeDocument/2006/relationships/image" Target="../media/image4.PNG"/><Relationship Id="rId9" Type="http://schemas.openxmlformats.org/officeDocument/2006/relationships/image" Target="../media/image7.emf"/><Relationship Id="rId14" Type="http://schemas.openxmlformats.org/officeDocument/2006/relationships/oleObject" Target="../embeddings/oleObject5.bin"/><Relationship Id="rId22"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직사각형 76">
            <a:extLst>
              <a:ext uri="{FF2B5EF4-FFF2-40B4-BE49-F238E27FC236}">
                <a16:creationId xmlns:a16="http://schemas.microsoft.com/office/drawing/2014/main" id="{0808A918-ED0A-09F5-872F-558EC45DA6D4}"/>
              </a:ext>
            </a:extLst>
          </p:cNvPr>
          <p:cNvSpPr/>
          <p:nvPr/>
        </p:nvSpPr>
        <p:spPr>
          <a:xfrm>
            <a:off x="15671689" y="29309721"/>
            <a:ext cx="13968526" cy="8099889"/>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직사각형 14">
            <a:extLst>
              <a:ext uri="{FF2B5EF4-FFF2-40B4-BE49-F238E27FC236}">
                <a16:creationId xmlns:a16="http://schemas.microsoft.com/office/drawing/2014/main" id="{37622A73-35E8-8E61-B28D-910012759015}"/>
              </a:ext>
            </a:extLst>
          </p:cNvPr>
          <p:cNvSpPr/>
          <p:nvPr/>
        </p:nvSpPr>
        <p:spPr>
          <a:xfrm>
            <a:off x="609600" y="8658529"/>
            <a:ext cx="13977258" cy="8915539"/>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TextBox 1">
            <a:extLst>
              <a:ext uri="{FF2B5EF4-FFF2-40B4-BE49-F238E27FC236}">
                <a16:creationId xmlns:a16="http://schemas.microsoft.com/office/drawing/2014/main" id="{D6A78286-7231-59F3-10E5-51A9B778F942}"/>
              </a:ext>
            </a:extLst>
          </p:cNvPr>
          <p:cNvSpPr txBox="1"/>
          <p:nvPr/>
        </p:nvSpPr>
        <p:spPr>
          <a:xfrm>
            <a:off x="1722834" y="4038600"/>
            <a:ext cx="26829544" cy="2246769"/>
          </a:xfrm>
          <a:prstGeom prst="rect">
            <a:avLst/>
          </a:prstGeom>
          <a:noFill/>
        </p:spPr>
        <p:txBody>
          <a:bodyPr wrap="square" rtlCol="0">
            <a:spAutoFit/>
          </a:bodyPr>
          <a:lstStyle/>
          <a:p>
            <a:pPr algn="ctr"/>
            <a:r>
              <a:rPr lang="en-US" altLang="ko-KR" sz="7000" b="1" kern="1400" dirty="0">
                <a:effectLst/>
                <a:latin typeface="Arial" panose="020B0604020202020204" pitchFamily="34" charset="0"/>
                <a:ea typeface="맑은 고딕" panose="020B0503020000020004" pitchFamily="50" charset="-127"/>
                <a:cs typeface="Arial" panose="020B0604020202020204" pitchFamily="34" charset="0"/>
              </a:rPr>
              <a:t>Reliability Enhanced Offset-Canceling Current-Sampling Sense Amplifier for STT-MRAM</a:t>
            </a:r>
            <a:endParaRPr lang="ko-KR" altLang="ko-KR" sz="7000" b="1" kern="1400" dirty="0">
              <a:effectLst/>
              <a:latin typeface="Arial" panose="020B0604020202020204" pitchFamily="34" charset="0"/>
              <a:ea typeface="맑은 고딕" panose="020B0503020000020004" pitchFamily="50" charset="-127"/>
              <a:cs typeface="Arial" panose="020B0604020202020204" pitchFamily="34" charset="0"/>
            </a:endParaRPr>
          </a:p>
        </p:txBody>
      </p:sp>
      <p:sp>
        <p:nvSpPr>
          <p:cNvPr id="12" name="직사각형 11">
            <a:extLst>
              <a:ext uri="{FF2B5EF4-FFF2-40B4-BE49-F238E27FC236}">
                <a16:creationId xmlns:a16="http://schemas.microsoft.com/office/drawing/2014/main" id="{AC94D8DD-F4D8-80D9-6A7B-247CA9704FE9}"/>
              </a:ext>
            </a:extLst>
          </p:cNvPr>
          <p:cNvSpPr/>
          <p:nvPr/>
        </p:nvSpPr>
        <p:spPr>
          <a:xfrm>
            <a:off x="841375" y="8241774"/>
            <a:ext cx="13541829" cy="74895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000" b="1" dirty="0">
                <a:latin typeface="Arial" panose="020B0604020202020204" pitchFamily="34" charset="0"/>
                <a:cs typeface="Arial" panose="020B0604020202020204" pitchFamily="34" charset="0"/>
              </a:rPr>
              <a:t>Introduction</a:t>
            </a:r>
            <a:endParaRPr lang="ko-KR" altLang="en-US" sz="50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C17C619-B61B-C447-46AD-85FC62EB5852}"/>
              </a:ext>
            </a:extLst>
          </p:cNvPr>
          <p:cNvSpPr txBox="1"/>
          <p:nvPr/>
        </p:nvSpPr>
        <p:spPr>
          <a:xfrm>
            <a:off x="1722834" y="6373860"/>
            <a:ext cx="26829544" cy="1477328"/>
          </a:xfrm>
          <a:prstGeom prst="rect">
            <a:avLst/>
          </a:prstGeom>
          <a:noFill/>
        </p:spPr>
        <p:txBody>
          <a:bodyPr wrap="square" rtlCol="0">
            <a:spAutoFit/>
          </a:bodyPr>
          <a:lstStyle/>
          <a:p>
            <a:pPr algn="ctr"/>
            <a:r>
              <a:rPr lang="en-US" altLang="ko-KR" sz="5000" kern="1400" dirty="0">
                <a:effectLst/>
                <a:latin typeface="Arial" panose="020B0604020202020204" pitchFamily="34" charset="0"/>
                <a:ea typeface="맑은 고딕" panose="020B0503020000020004" pitchFamily="50" charset="-127"/>
                <a:cs typeface="Arial" panose="020B0604020202020204" pitchFamily="34" charset="0"/>
              </a:rPr>
              <a:t>Jaehwan Kim and Taehui Na</a:t>
            </a:r>
          </a:p>
          <a:p>
            <a:pPr algn="ctr"/>
            <a:r>
              <a:rPr lang="en-US" altLang="ko-KR" sz="4000" dirty="0">
                <a:ln w="28575">
                  <a:noFill/>
                  <a:prstDash val="dash"/>
                </a:ln>
                <a:solidFill>
                  <a:schemeClr val="tx1"/>
                </a:solidFill>
                <a:latin typeface="Arial" panose="020B0604020202020204" pitchFamily="34" charset="0"/>
                <a:cs typeface="Arial" panose="020B0604020202020204" pitchFamily="34" charset="0"/>
              </a:rPr>
              <a:t>Department of Electronics Engineering, Incheon National University, Incheon 22012, South Korea</a:t>
            </a:r>
          </a:p>
        </p:txBody>
      </p:sp>
      <p:sp>
        <p:nvSpPr>
          <p:cNvPr id="20" name="직사각형 19">
            <a:extLst>
              <a:ext uri="{FF2B5EF4-FFF2-40B4-BE49-F238E27FC236}">
                <a16:creationId xmlns:a16="http://schemas.microsoft.com/office/drawing/2014/main" id="{B9A65B1E-3A84-DE1C-D5F4-B98AF3C61673}"/>
              </a:ext>
            </a:extLst>
          </p:cNvPr>
          <p:cNvSpPr/>
          <p:nvPr/>
        </p:nvSpPr>
        <p:spPr>
          <a:xfrm>
            <a:off x="15662957" y="8658529"/>
            <a:ext cx="13977258" cy="8915539"/>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직사각형 20">
            <a:extLst>
              <a:ext uri="{FF2B5EF4-FFF2-40B4-BE49-F238E27FC236}">
                <a16:creationId xmlns:a16="http://schemas.microsoft.com/office/drawing/2014/main" id="{66F2A8B9-331B-EE28-6406-ED215926CECA}"/>
              </a:ext>
            </a:extLst>
          </p:cNvPr>
          <p:cNvSpPr/>
          <p:nvPr/>
        </p:nvSpPr>
        <p:spPr>
          <a:xfrm>
            <a:off x="15925118" y="8246404"/>
            <a:ext cx="13541829" cy="748958"/>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000" b="1" dirty="0">
                <a:latin typeface="Arial" panose="020B0604020202020204" pitchFamily="34" charset="0"/>
                <a:cs typeface="Arial" panose="020B0604020202020204" pitchFamily="34" charset="0"/>
              </a:rPr>
              <a:t>Preliminary</a:t>
            </a:r>
            <a:endParaRPr lang="ko-KR" altLang="en-US" sz="50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438DA12-D6B7-71C1-F5D5-A13AE5CA91FF}"/>
              </a:ext>
            </a:extLst>
          </p:cNvPr>
          <p:cNvSpPr txBox="1"/>
          <p:nvPr/>
        </p:nvSpPr>
        <p:spPr>
          <a:xfrm>
            <a:off x="15925120" y="9206678"/>
            <a:ext cx="13541829" cy="553998"/>
          </a:xfrm>
          <a:prstGeom prst="rect">
            <a:avLst/>
          </a:prstGeom>
          <a:noFill/>
        </p:spPr>
        <p:txBody>
          <a:bodyPr wrap="square" rtlCol="0">
            <a:spAutoFit/>
          </a:bodyPr>
          <a:lstStyle/>
          <a:p>
            <a:pPr algn="just"/>
            <a:endParaRPr lang="ko-KR" altLang="en-US" sz="3000" dirty="0">
              <a:latin typeface="Arial" panose="020B0604020202020204" pitchFamily="34" charset="0"/>
              <a:cs typeface="Arial" panose="020B0604020202020204" pitchFamily="34" charset="0"/>
            </a:endParaRPr>
          </a:p>
        </p:txBody>
      </p:sp>
      <p:sp>
        <p:nvSpPr>
          <p:cNvPr id="44" name="직사각형 43">
            <a:extLst>
              <a:ext uri="{FF2B5EF4-FFF2-40B4-BE49-F238E27FC236}">
                <a16:creationId xmlns:a16="http://schemas.microsoft.com/office/drawing/2014/main" id="{2ADE9A97-3FCD-307A-6351-A60880FD3E08}"/>
              </a:ext>
            </a:extLst>
          </p:cNvPr>
          <p:cNvSpPr/>
          <p:nvPr/>
        </p:nvSpPr>
        <p:spPr>
          <a:xfrm>
            <a:off x="609600" y="18360371"/>
            <a:ext cx="29030615" cy="10273563"/>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 name="직사각형 44">
            <a:extLst>
              <a:ext uri="{FF2B5EF4-FFF2-40B4-BE49-F238E27FC236}">
                <a16:creationId xmlns:a16="http://schemas.microsoft.com/office/drawing/2014/main" id="{D92C93E0-BF54-A032-A02F-DFAD422A371E}"/>
              </a:ext>
            </a:extLst>
          </p:cNvPr>
          <p:cNvSpPr/>
          <p:nvPr/>
        </p:nvSpPr>
        <p:spPr>
          <a:xfrm>
            <a:off x="827314" y="17985806"/>
            <a:ext cx="28639633" cy="7528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000" b="1" dirty="0">
                <a:latin typeface="Arial" panose="020B0604020202020204" pitchFamily="34" charset="0"/>
                <a:cs typeface="Arial" panose="020B0604020202020204" pitchFamily="34" charset="0"/>
              </a:rPr>
              <a:t>Proposed circuit</a:t>
            </a:r>
            <a:endParaRPr lang="ko-KR" altLang="en-US" sz="5000" b="1" dirty="0">
              <a:latin typeface="Arial" panose="020B0604020202020204" pitchFamily="34" charset="0"/>
              <a:cs typeface="Arial" panose="020B0604020202020204" pitchFamily="34" charset="0"/>
            </a:endParaRPr>
          </a:p>
        </p:txBody>
      </p:sp>
      <p:sp>
        <p:nvSpPr>
          <p:cNvPr id="59" name="직사각형 58">
            <a:extLst>
              <a:ext uri="{FF2B5EF4-FFF2-40B4-BE49-F238E27FC236}">
                <a16:creationId xmlns:a16="http://schemas.microsoft.com/office/drawing/2014/main" id="{4EAD4BBF-0C65-8DAA-AE30-4D1CD1DE068F}"/>
              </a:ext>
            </a:extLst>
          </p:cNvPr>
          <p:cNvSpPr/>
          <p:nvPr/>
        </p:nvSpPr>
        <p:spPr>
          <a:xfrm>
            <a:off x="609601" y="29309722"/>
            <a:ext cx="13977257" cy="8099889"/>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0" name="직사각형 59">
            <a:extLst>
              <a:ext uri="{FF2B5EF4-FFF2-40B4-BE49-F238E27FC236}">
                <a16:creationId xmlns:a16="http://schemas.microsoft.com/office/drawing/2014/main" id="{70AE1E75-3711-E3E7-C4DE-DB9B4D6F9B8C}"/>
              </a:ext>
            </a:extLst>
          </p:cNvPr>
          <p:cNvSpPr/>
          <p:nvPr/>
        </p:nvSpPr>
        <p:spPr>
          <a:xfrm>
            <a:off x="818583" y="28891805"/>
            <a:ext cx="13561379" cy="7528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000" b="1" dirty="0">
                <a:latin typeface="Arial" panose="020B0604020202020204" pitchFamily="34" charset="0"/>
                <a:cs typeface="Arial" panose="020B0604020202020204" pitchFamily="34" charset="0"/>
              </a:rPr>
              <a:t>Simulation results</a:t>
            </a:r>
            <a:endParaRPr lang="ko-KR" altLang="en-US" sz="5000" b="1" dirty="0">
              <a:latin typeface="Arial" panose="020B0604020202020204" pitchFamily="34" charset="0"/>
              <a:cs typeface="Arial" panose="020B0604020202020204" pitchFamily="34" charset="0"/>
            </a:endParaRPr>
          </a:p>
        </p:txBody>
      </p:sp>
      <p:sp>
        <p:nvSpPr>
          <p:cNvPr id="61" name="직사각형 60">
            <a:extLst>
              <a:ext uri="{FF2B5EF4-FFF2-40B4-BE49-F238E27FC236}">
                <a16:creationId xmlns:a16="http://schemas.microsoft.com/office/drawing/2014/main" id="{9CE5A590-9FC8-FA89-C456-1F33D47877D7}"/>
              </a:ext>
            </a:extLst>
          </p:cNvPr>
          <p:cNvSpPr/>
          <p:nvPr/>
        </p:nvSpPr>
        <p:spPr>
          <a:xfrm>
            <a:off x="600869" y="38112290"/>
            <a:ext cx="29030615" cy="1949810"/>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직사각형 61">
            <a:extLst>
              <a:ext uri="{FF2B5EF4-FFF2-40B4-BE49-F238E27FC236}">
                <a16:creationId xmlns:a16="http://schemas.microsoft.com/office/drawing/2014/main" id="{E012B6E5-8A03-7CDA-6B37-88C2B5BE79EF}"/>
              </a:ext>
            </a:extLst>
          </p:cNvPr>
          <p:cNvSpPr/>
          <p:nvPr/>
        </p:nvSpPr>
        <p:spPr>
          <a:xfrm>
            <a:off x="818583" y="37737725"/>
            <a:ext cx="28639633" cy="7528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000" b="1" dirty="0">
                <a:latin typeface="Arial" panose="020B0604020202020204" pitchFamily="34" charset="0"/>
                <a:cs typeface="Arial" panose="020B0604020202020204" pitchFamily="34" charset="0"/>
              </a:rPr>
              <a:t>Conclusion</a:t>
            </a:r>
            <a:endParaRPr lang="ko-KR" altLang="en-US" sz="5000" b="1" dirty="0">
              <a:latin typeface="Arial" panose="020B0604020202020204" pitchFamily="34" charset="0"/>
              <a:cs typeface="Arial" panose="020B0604020202020204" pitchFamily="34" charset="0"/>
            </a:endParaRPr>
          </a:p>
        </p:txBody>
      </p:sp>
      <p:pic>
        <p:nvPicPr>
          <p:cNvPr id="4" name="그림 3" descr="텍스트, 도표, 라인, 폰트이(가) 표시된 사진&#10;&#10;자동 생성된 설명">
            <a:extLst>
              <a:ext uri="{FF2B5EF4-FFF2-40B4-BE49-F238E27FC236}">
                <a16:creationId xmlns:a16="http://schemas.microsoft.com/office/drawing/2014/main" id="{B4E94EF5-0327-C20E-3F72-C935AC5DE5AD}"/>
              </a:ext>
            </a:extLst>
          </p:cNvPr>
          <p:cNvPicPr>
            <a:picLocks noChangeAspect="1"/>
          </p:cNvPicPr>
          <p:nvPr/>
        </p:nvPicPr>
        <p:blipFill rotWithShape="1">
          <a:blip r:embed="rId2">
            <a:extLst>
              <a:ext uri="{28A0092B-C50C-407E-A947-70E740481C1C}">
                <a14:useLocalDpi xmlns:a14="http://schemas.microsoft.com/office/drawing/2010/main" val="0"/>
              </a:ext>
            </a:extLst>
          </a:blip>
          <a:srcRect t="12874"/>
          <a:stretch/>
        </p:blipFill>
        <p:spPr>
          <a:xfrm>
            <a:off x="1092463" y="11079691"/>
            <a:ext cx="6154129" cy="2393088"/>
          </a:xfrm>
          <a:prstGeom prst="rect">
            <a:avLst/>
          </a:prstGeom>
        </p:spPr>
      </p:pic>
      <p:pic>
        <p:nvPicPr>
          <p:cNvPr id="6" name="그림 5" descr="텍스트, 도표, 폰트, 스크린샷이(가) 표시된 사진&#10;&#10;자동 생성된 설명">
            <a:extLst>
              <a:ext uri="{FF2B5EF4-FFF2-40B4-BE49-F238E27FC236}">
                <a16:creationId xmlns:a16="http://schemas.microsoft.com/office/drawing/2014/main" id="{4FDA8529-3277-7998-E7A6-BE096ECC4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463" y="9291126"/>
            <a:ext cx="4925304" cy="5308751"/>
          </a:xfrm>
          <a:prstGeom prst="rect">
            <a:avLst/>
          </a:prstGeom>
        </p:spPr>
      </p:pic>
      <p:sp>
        <p:nvSpPr>
          <p:cNvPr id="7" name="TextBox 6">
            <a:extLst>
              <a:ext uri="{FF2B5EF4-FFF2-40B4-BE49-F238E27FC236}">
                <a16:creationId xmlns:a16="http://schemas.microsoft.com/office/drawing/2014/main" id="{286C76F8-30DD-8DA7-4C49-1BB693569797}"/>
              </a:ext>
            </a:extLst>
          </p:cNvPr>
          <p:cNvSpPr txBox="1"/>
          <p:nvPr/>
        </p:nvSpPr>
        <p:spPr>
          <a:xfrm>
            <a:off x="818583" y="15462215"/>
            <a:ext cx="13541829" cy="1815882"/>
          </a:xfrm>
          <a:prstGeom prst="rect">
            <a:avLst/>
          </a:prstGeom>
          <a:noFill/>
        </p:spPr>
        <p:txBody>
          <a:bodyPr wrap="square" rtlCol="0">
            <a:spAutoFit/>
          </a:bodyPr>
          <a:lstStyle/>
          <a:p>
            <a:pPr algn="just"/>
            <a:r>
              <a:rPr lang="en-US" altLang="ko-KR" sz="2800" dirty="0">
                <a:latin typeface="Arial" panose="020B0604020202020204" pitchFamily="34" charset="0"/>
                <a:cs typeface="Arial" panose="020B0604020202020204" pitchFamily="34" charset="0"/>
              </a:rPr>
              <a:t>Offset voltage cancellation is usually done through an open loop with two-phase sensing operations. Additionally, a double sensing margin structure has been developed to address sensing margin issues by generating a variable reference signal based on the data bit-cell state, effectively doubling the sensing margin.</a:t>
            </a:r>
            <a:endParaRPr lang="ko-KR" alt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B883187-E2A5-246F-B290-43392310CF92}"/>
              </a:ext>
            </a:extLst>
          </p:cNvPr>
          <p:cNvSpPr txBox="1"/>
          <p:nvPr/>
        </p:nvSpPr>
        <p:spPr>
          <a:xfrm>
            <a:off x="1312623" y="13523894"/>
            <a:ext cx="5504655" cy="553998"/>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Offset voltage cancellation</a:t>
            </a:r>
            <a:endParaRPr lang="ko-KR" altLang="en-US" sz="3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C8106E-17A6-9EC6-37BE-41388E68091C}"/>
              </a:ext>
            </a:extLst>
          </p:cNvPr>
          <p:cNvSpPr txBox="1"/>
          <p:nvPr/>
        </p:nvSpPr>
        <p:spPr>
          <a:xfrm>
            <a:off x="7404019" y="14462740"/>
            <a:ext cx="6244191" cy="553998"/>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Double sensing margin structure</a:t>
            </a:r>
            <a:endParaRPr lang="ko-KR" altLang="en-US" sz="3000" b="1" dirty="0">
              <a:latin typeface="Arial" panose="020B0604020202020204" pitchFamily="34" charset="0"/>
              <a:cs typeface="Arial" panose="020B0604020202020204" pitchFamily="34" charset="0"/>
            </a:endParaRPr>
          </a:p>
        </p:txBody>
      </p:sp>
      <p:pic>
        <p:nvPicPr>
          <p:cNvPr id="11" name="그림 10" descr="도표, 스케치, 라인, 기술 도면이(가) 표시된 사진&#10;&#10;자동 생성된 설명">
            <a:extLst>
              <a:ext uri="{FF2B5EF4-FFF2-40B4-BE49-F238E27FC236}">
                <a16:creationId xmlns:a16="http://schemas.microsoft.com/office/drawing/2014/main" id="{D6E1D18B-3A34-19C7-9656-0837ABCF22C9}"/>
              </a:ext>
            </a:extLst>
          </p:cNvPr>
          <p:cNvPicPr>
            <a:picLocks noChangeAspect="1"/>
          </p:cNvPicPr>
          <p:nvPr/>
        </p:nvPicPr>
        <p:blipFill rotWithShape="1">
          <a:blip r:embed="rId4">
            <a:extLst>
              <a:ext uri="{28A0092B-C50C-407E-A947-70E740481C1C}">
                <a14:useLocalDpi xmlns:a14="http://schemas.microsoft.com/office/drawing/2010/main" val="0"/>
              </a:ext>
            </a:extLst>
          </a:blip>
          <a:srcRect t="5973"/>
          <a:stretch/>
        </p:blipFill>
        <p:spPr>
          <a:xfrm>
            <a:off x="16063229" y="9175192"/>
            <a:ext cx="6156637" cy="4471382"/>
          </a:xfrm>
          <a:prstGeom prst="rect">
            <a:avLst/>
          </a:prstGeom>
        </p:spPr>
      </p:pic>
      <p:pic>
        <p:nvPicPr>
          <p:cNvPr id="16" name="그림 15" descr="텍스트, 폰트, 화이트, 라인이(가) 표시된 사진&#10;&#10;자동 생성된 설명">
            <a:extLst>
              <a:ext uri="{FF2B5EF4-FFF2-40B4-BE49-F238E27FC236}">
                <a16:creationId xmlns:a16="http://schemas.microsoft.com/office/drawing/2014/main" id="{E0471700-56C5-0E1B-8616-67EAECF275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74093" y="10661235"/>
            <a:ext cx="6033824" cy="1591599"/>
          </a:xfrm>
          <a:prstGeom prst="rect">
            <a:avLst/>
          </a:prstGeom>
        </p:spPr>
      </p:pic>
      <p:sp>
        <p:nvSpPr>
          <p:cNvPr id="17" name="TextBox 16">
            <a:extLst>
              <a:ext uri="{FF2B5EF4-FFF2-40B4-BE49-F238E27FC236}">
                <a16:creationId xmlns:a16="http://schemas.microsoft.com/office/drawing/2014/main" id="{03615603-BA93-1A30-2C5C-967F228A139D}"/>
              </a:ext>
            </a:extLst>
          </p:cNvPr>
          <p:cNvSpPr txBox="1"/>
          <p:nvPr/>
        </p:nvSpPr>
        <p:spPr>
          <a:xfrm>
            <a:off x="16615956" y="13720914"/>
            <a:ext cx="5051182" cy="553998"/>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R-I curve of MTJ model</a:t>
            </a:r>
            <a:endParaRPr lang="ko-KR" altLang="en-US" sz="30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E3258AC-855D-C710-EA4D-9705A076DA6C}"/>
              </a:ext>
            </a:extLst>
          </p:cNvPr>
          <p:cNvSpPr txBox="1"/>
          <p:nvPr/>
        </p:nvSpPr>
        <p:spPr>
          <a:xfrm>
            <a:off x="22620138" y="12323012"/>
            <a:ext cx="5741734" cy="1015663"/>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Read access pass yield in sigma for a single cell</a:t>
            </a:r>
            <a:endParaRPr lang="ko-KR" altLang="en-US" sz="30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0AD25C8-4E83-AFFF-BB48-9B5E3B458C7B}"/>
              </a:ext>
            </a:extLst>
          </p:cNvPr>
          <p:cNvSpPr txBox="1"/>
          <p:nvPr/>
        </p:nvSpPr>
        <p:spPr>
          <a:xfrm>
            <a:off x="15925118" y="14411888"/>
            <a:ext cx="13531512" cy="3108543"/>
          </a:xfrm>
          <a:prstGeom prst="rect">
            <a:avLst/>
          </a:prstGeom>
          <a:noFill/>
        </p:spPr>
        <p:txBody>
          <a:bodyPr wrap="square" rtlCol="0">
            <a:spAutoFit/>
          </a:bodyPr>
          <a:lstStyle/>
          <a:p>
            <a:pPr algn="just"/>
            <a:r>
              <a:rPr lang="en-US" altLang="ko-KR" sz="2800" dirty="0">
                <a:latin typeface="Arial" panose="020B0604020202020204" pitchFamily="34" charset="0"/>
                <a:cs typeface="Arial" panose="020B0604020202020204" pitchFamily="34" charset="0"/>
              </a:rPr>
              <a:t>MTJ (Magnetic Tunnel Junction): When the magnetic moments are parallel, the resistance is low, and when antiparallel, the resistance is high, expressed as Tunnel Magnetoresistance (TMR).</a:t>
            </a:r>
          </a:p>
          <a:p>
            <a:pPr algn="just"/>
            <a:r>
              <a:rPr lang="en-US" altLang="ko-KR" sz="2800" dirty="0">
                <a:latin typeface="Arial" panose="020B0604020202020204" pitchFamily="34" charset="0"/>
                <a:cs typeface="Arial" panose="020B0604020202020204" pitchFamily="34" charset="0"/>
              </a:rPr>
              <a:t>RAPY (read access pass yield in sigma for a single cell) : Since read access pass occurs when </a:t>
            </a:r>
            <a:r>
              <a:rPr lang="en-US" altLang="ko-KR" sz="2800" i="1" dirty="0">
                <a:latin typeface="Arial" panose="020B0604020202020204" pitchFamily="34" charset="0"/>
                <a:cs typeface="Arial" panose="020B0604020202020204" pitchFamily="34" charset="0"/>
              </a:rPr>
              <a:t>∆V</a:t>
            </a:r>
            <a:r>
              <a:rPr lang="en-US" altLang="ko-KR" sz="2800" baseline="-25000" dirty="0">
                <a:latin typeface="Arial" panose="020B0604020202020204" pitchFamily="34" charset="0"/>
                <a:cs typeface="Arial" panose="020B0604020202020204" pitchFamily="34" charset="0"/>
              </a:rPr>
              <a:t>0,1</a:t>
            </a:r>
            <a:r>
              <a:rPr lang="en-US" altLang="ko-KR" sz="2800" dirty="0">
                <a:latin typeface="Arial" panose="020B0604020202020204" pitchFamily="34" charset="0"/>
                <a:cs typeface="Arial" panose="020B0604020202020204" pitchFamily="34" charset="0"/>
              </a:rPr>
              <a:t> is greater than </a:t>
            </a:r>
            <a:r>
              <a:rPr lang="en-US" altLang="ko-KR" sz="2800" i="1" dirty="0">
                <a:latin typeface="Arial" panose="020B0604020202020204" pitchFamily="34" charset="0"/>
                <a:cs typeface="Arial" panose="020B0604020202020204" pitchFamily="34" charset="0"/>
              </a:rPr>
              <a:t>V</a:t>
            </a:r>
            <a:r>
              <a:rPr lang="en-US" altLang="ko-KR" sz="2800" baseline="-25000" dirty="0">
                <a:latin typeface="Arial" panose="020B0604020202020204" pitchFamily="34" charset="0"/>
                <a:cs typeface="Arial" panose="020B0604020202020204" pitchFamily="34" charset="0"/>
              </a:rPr>
              <a:t>SA_OS</a:t>
            </a:r>
            <a:r>
              <a:rPr lang="en-US" altLang="ko-KR" sz="2800" dirty="0">
                <a:latin typeface="Arial" panose="020B0604020202020204" pitchFamily="34" charset="0"/>
                <a:cs typeface="Arial" panose="020B0604020202020204" pitchFamily="34" charset="0"/>
              </a:rPr>
              <a:t>, read access pass yield in sigma for a single cell with state0 or state1 (</a:t>
            </a:r>
            <a:r>
              <a:rPr lang="en-US" altLang="ko-KR" sz="2800" i="1" dirty="0">
                <a:latin typeface="Arial" panose="020B0604020202020204" pitchFamily="34" charset="0"/>
                <a:cs typeface="Arial" panose="020B0604020202020204" pitchFamily="34" charset="0"/>
              </a:rPr>
              <a:t>RAPY</a:t>
            </a:r>
            <a:r>
              <a:rPr lang="en-US" altLang="ko-KR" sz="2800" baseline="-25000" dirty="0">
                <a:latin typeface="Arial" panose="020B0604020202020204" pitchFamily="34" charset="0"/>
                <a:cs typeface="Arial" panose="020B0604020202020204" pitchFamily="34" charset="0"/>
              </a:rPr>
              <a:t>CELL0</a:t>
            </a:r>
            <a:r>
              <a:rPr lang="en-US" altLang="ko-KR" sz="2800" dirty="0">
                <a:latin typeface="Arial" panose="020B0604020202020204" pitchFamily="34" charset="0"/>
                <a:cs typeface="Arial" panose="020B0604020202020204" pitchFamily="34" charset="0"/>
              </a:rPr>
              <a:t> or </a:t>
            </a:r>
            <a:r>
              <a:rPr lang="en-US" altLang="ko-KR" sz="2800" i="1" dirty="0">
                <a:latin typeface="Arial" panose="020B0604020202020204" pitchFamily="34" charset="0"/>
                <a:cs typeface="Arial" panose="020B0604020202020204" pitchFamily="34" charset="0"/>
              </a:rPr>
              <a:t>RAPY</a:t>
            </a:r>
            <a:r>
              <a:rPr lang="en-US" altLang="ko-KR" sz="2800" baseline="-25000" dirty="0">
                <a:latin typeface="Arial" panose="020B0604020202020204" pitchFamily="34" charset="0"/>
                <a:cs typeface="Arial" panose="020B0604020202020204" pitchFamily="34" charset="0"/>
              </a:rPr>
              <a:t>CELL1</a:t>
            </a:r>
            <a:r>
              <a:rPr lang="en-US" altLang="ko-KR" sz="2800" dirty="0">
                <a:latin typeface="Arial" panose="020B0604020202020204" pitchFamily="34" charset="0"/>
                <a:cs typeface="Arial" panose="020B0604020202020204" pitchFamily="34" charset="0"/>
              </a:rPr>
              <a:t>) can be obtained by combining distribution of </a:t>
            </a:r>
            <a:r>
              <a:rPr lang="en-US" altLang="ko-KR" sz="2800" i="1" dirty="0">
                <a:latin typeface="Arial" panose="020B0604020202020204" pitchFamily="34" charset="0"/>
                <a:cs typeface="Arial" panose="020B0604020202020204" pitchFamily="34" charset="0"/>
              </a:rPr>
              <a:t>V</a:t>
            </a:r>
            <a:r>
              <a:rPr lang="en-US" altLang="ko-KR" sz="2800" baseline="-25000" dirty="0">
                <a:latin typeface="Arial" panose="020B0604020202020204" pitchFamily="34" charset="0"/>
                <a:cs typeface="Arial" panose="020B0604020202020204" pitchFamily="34" charset="0"/>
              </a:rPr>
              <a:t>SA_OS</a:t>
            </a:r>
            <a:r>
              <a:rPr lang="en-US" altLang="ko-KR" sz="2800" dirty="0">
                <a:latin typeface="Arial" panose="020B0604020202020204" pitchFamily="34" charset="0"/>
                <a:cs typeface="Arial" panose="020B0604020202020204" pitchFamily="34" charset="0"/>
              </a:rPr>
              <a:t> and </a:t>
            </a:r>
            <a:r>
              <a:rPr lang="en-US" altLang="ko-KR" sz="2800" i="1" dirty="0">
                <a:latin typeface="Arial" panose="020B0604020202020204" pitchFamily="34" charset="0"/>
                <a:cs typeface="Arial" panose="020B0604020202020204" pitchFamily="34" charset="0"/>
              </a:rPr>
              <a:t>∆V</a:t>
            </a:r>
            <a:r>
              <a:rPr lang="en-US" altLang="ko-KR" sz="2800" baseline="-25000" dirty="0">
                <a:latin typeface="Arial" panose="020B0604020202020204" pitchFamily="34" charset="0"/>
                <a:cs typeface="Arial" panose="020B0604020202020204" pitchFamily="34" charset="0"/>
              </a:rPr>
              <a:t>0,1</a:t>
            </a:r>
            <a:r>
              <a:rPr lang="en-US" altLang="ko-KR" sz="2800" dirty="0">
                <a:latin typeface="Arial" panose="020B0604020202020204" pitchFamily="34" charset="0"/>
                <a:cs typeface="Arial" panose="020B0604020202020204" pitchFamily="34" charset="0"/>
              </a:rPr>
              <a:t>.</a:t>
            </a:r>
            <a:endParaRPr lang="ko-KR" altLang="en-US" sz="2800" dirty="0">
              <a:latin typeface="Arial" panose="020B0604020202020204" pitchFamily="34" charset="0"/>
              <a:cs typeface="Arial" panose="020B0604020202020204" pitchFamily="34" charset="0"/>
            </a:endParaRPr>
          </a:p>
        </p:txBody>
      </p:sp>
      <p:graphicFrame>
        <p:nvGraphicFramePr>
          <p:cNvPr id="32" name="개체 31">
            <a:extLst>
              <a:ext uri="{FF2B5EF4-FFF2-40B4-BE49-F238E27FC236}">
                <a16:creationId xmlns:a16="http://schemas.microsoft.com/office/drawing/2014/main" id="{11C4E1B1-0A34-11FD-FBA5-8901D2608D4F}"/>
              </a:ext>
            </a:extLst>
          </p:cNvPr>
          <p:cNvGraphicFramePr>
            <a:graphicFrameLocks noChangeAspect="1"/>
          </p:cNvGraphicFramePr>
          <p:nvPr>
            <p:extLst>
              <p:ext uri="{D42A27DB-BD31-4B8C-83A1-F6EECF244321}">
                <p14:modId xmlns:p14="http://schemas.microsoft.com/office/powerpoint/2010/main" val="1349550248"/>
              </p:ext>
            </p:extLst>
          </p:nvPr>
        </p:nvGraphicFramePr>
        <p:xfrm>
          <a:off x="1037615" y="19604647"/>
          <a:ext cx="4837317" cy="6946984"/>
        </p:xfrm>
        <a:graphic>
          <a:graphicData uri="http://schemas.openxmlformats.org/presentationml/2006/ole">
            <mc:AlternateContent xmlns:mc="http://schemas.openxmlformats.org/markup-compatibility/2006">
              <mc:Choice xmlns:v="urn:schemas-microsoft-com:vml" Requires="v">
                <p:oleObj name="Visio" r:id="rId6" imgW="4324350" imgH="6210300" progId="Visio.Drawing.15">
                  <p:embed/>
                </p:oleObj>
              </mc:Choice>
              <mc:Fallback>
                <p:oleObj name="Visio" r:id="rId6" imgW="4324350" imgH="6210300" progId="Visio.Drawing.15">
                  <p:embed/>
                  <p:pic>
                    <p:nvPicPr>
                      <p:cNvPr id="0" name=""/>
                      <p:cNvPicPr/>
                      <p:nvPr/>
                    </p:nvPicPr>
                    <p:blipFill>
                      <a:blip r:embed="rId7"/>
                      <a:stretch>
                        <a:fillRect/>
                      </a:stretch>
                    </p:blipFill>
                    <p:spPr>
                      <a:xfrm>
                        <a:off x="1037615" y="19604647"/>
                        <a:ext cx="4837317" cy="6946984"/>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8E3811DC-6992-2AC9-A333-D7C8C4D899AB}"/>
              </a:ext>
            </a:extLst>
          </p:cNvPr>
          <p:cNvSpPr txBox="1"/>
          <p:nvPr/>
        </p:nvSpPr>
        <p:spPr>
          <a:xfrm>
            <a:off x="1851691" y="26541230"/>
            <a:ext cx="3615659" cy="553998"/>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RE-OCCS</a:t>
            </a:r>
            <a:endParaRPr lang="ko-KR" altLang="en-US" sz="3000" b="1" dirty="0">
              <a:latin typeface="Arial" panose="020B0604020202020204" pitchFamily="34" charset="0"/>
              <a:cs typeface="Arial" panose="020B0604020202020204" pitchFamily="34" charset="0"/>
            </a:endParaRPr>
          </a:p>
        </p:txBody>
      </p:sp>
      <p:graphicFrame>
        <p:nvGraphicFramePr>
          <p:cNvPr id="37" name="개체 36">
            <a:extLst>
              <a:ext uri="{FF2B5EF4-FFF2-40B4-BE49-F238E27FC236}">
                <a16:creationId xmlns:a16="http://schemas.microsoft.com/office/drawing/2014/main" id="{9DB33C52-9505-507E-A629-48924B25984C}"/>
              </a:ext>
            </a:extLst>
          </p:cNvPr>
          <p:cNvGraphicFramePr>
            <a:graphicFrameLocks noChangeAspect="1"/>
          </p:cNvGraphicFramePr>
          <p:nvPr>
            <p:extLst>
              <p:ext uri="{D42A27DB-BD31-4B8C-83A1-F6EECF244321}">
                <p14:modId xmlns:p14="http://schemas.microsoft.com/office/powerpoint/2010/main" val="3353334763"/>
              </p:ext>
            </p:extLst>
          </p:nvPr>
        </p:nvGraphicFramePr>
        <p:xfrm>
          <a:off x="6278577" y="19038524"/>
          <a:ext cx="3864898" cy="5120989"/>
        </p:xfrm>
        <a:graphic>
          <a:graphicData uri="http://schemas.openxmlformats.org/presentationml/2006/ole">
            <mc:AlternateContent xmlns:mc="http://schemas.openxmlformats.org/markup-compatibility/2006">
              <mc:Choice xmlns:v="urn:schemas-microsoft-com:vml" Requires="v">
                <p:oleObj name="Visio" r:id="rId8" imgW="3429000" imgH="4543425" progId="Visio.Drawing.15">
                  <p:embed/>
                </p:oleObj>
              </mc:Choice>
              <mc:Fallback>
                <p:oleObj name="Visio" r:id="rId8" imgW="3429000" imgH="4543425" progId="Visio.Drawing.15">
                  <p:embed/>
                  <p:pic>
                    <p:nvPicPr>
                      <p:cNvPr id="0" name=""/>
                      <p:cNvPicPr/>
                      <p:nvPr/>
                    </p:nvPicPr>
                    <p:blipFill>
                      <a:blip r:embed="rId9"/>
                      <a:stretch>
                        <a:fillRect/>
                      </a:stretch>
                    </p:blipFill>
                    <p:spPr>
                      <a:xfrm>
                        <a:off x="6278577" y="19038524"/>
                        <a:ext cx="3864898" cy="5120989"/>
                      </a:xfrm>
                      <a:prstGeom prst="rect">
                        <a:avLst/>
                      </a:prstGeom>
                    </p:spPr>
                  </p:pic>
                </p:oleObj>
              </mc:Fallback>
            </mc:AlternateContent>
          </a:graphicData>
        </a:graphic>
      </p:graphicFrame>
      <p:graphicFrame>
        <p:nvGraphicFramePr>
          <p:cNvPr id="38" name="개체 37">
            <a:extLst>
              <a:ext uri="{FF2B5EF4-FFF2-40B4-BE49-F238E27FC236}">
                <a16:creationId xmlns:a16="http://schemas.microsoft.com/office/drawing/2014/main" id="{B451425F-1C49-9AE0-D7A4-76083CF4CB9A}"/>
              </a:ext>
            </a:extLst>
          </p:cNvPr>
          <p:cNvGraphicFramePr>
            <a:graphicFrameLocks noChangeAspect="1"/>
          </p:cNvGraphicFramePr>
          <p:nvPr>
            <p:extLst>
              <p:ext uri="{D42A27DB-BD31-4B8C-83A1-F6EECF244321}">
                <p14:modId xmlns:p14="http://schemas.microsoft.com/office/powerpoint/2010/main" val="201822136"/>
              </p:ext>
            </p:extLst>
          </p:nvPr>
        </p:nvGraphicFramePr>
        <p:xfrm>
          <a:off x="11220897" y="19058565"/>
          <a:ext cx="3864898" cy="5142462"/>
        </p:xfrm>
        <a:graphic>
          <a:graphicData uri="http://schemas.openxmlformats.org/presentationml/2006/ole">
            <mc:AlternateContent xmlns:mc="http://schemas.openxmlformats.org/markup-compatibility/2006">
              <mc:Choice xmlns:v="urn:schemas-microsoft-com:vml" Requires="v">
                <p:oleObj name="Visio" r:id="rId10" imgW="3429000" imgH="4562475" progId="Visio.Drawing.15">
                  <p:embed/>
                </p:oleObj>
              </mc:Choice>
              <mc:Fallback>
                <p:oleObj name="Visio" r:id="rId10" imgW="3429000" imgH="4562475" progId="Visio.Drawing.15">
                  <p:embed/>
                  <p:pic>
                    <p:nvPicPr>
                      <p:cNvPr id="0" name=""/>
                      <p:cNvPicPr/>
                      <p:nvPr/>
                    </p:nvPicPr>
                    <p:blipFill>
                      <a:blip r:embed="rId11"/>
                      <a:stretch>
                        <a:fillRect/>
                      </a:stretch>
                    </p:blipFill>
                    <p:spPr>
                      <a:xfrm>
                        <a:off x="11220897" y="19058565"/>
                        <a:ext cx="3864898" cy="5142462"/>
                      </a:xfrm>
                      <a:prstGeom prst="rect">
                        <a:avLst/>
                      </a:prstGeom>
                    </p:spPr>
                  </p:pic>
                </p:oleObj>
              </mc:Fallback>
            </mc:AlternateContent>
          </a:graphicData>
        </a:graphic>
      </p:graphicFrame>
      <p:graphicFrame>
        <p:nvGraphicFramePr>
          <p:cNvPr id="39" name="개체 38">
            <a:extLst>
              <a:ext uri="{FF2B5EF4-FFF2-40B4-BE49-F238E27FC236}">
                <a16:creationId xmlns:a16="http://schemas.microsoft.com/office/drawing/2014/main" id="{1DCD942A-AC1A-59E3-4CB8-A9497335F29D}"/>
              </a:ext>
            </a:extLst>
          </p:cNvPr>
          <p:cNvGraphicFramePr>
            <a:graphicFrameLocks noChangeAspect="1"/>
          </p:cNvGraphicFramePr>
          <p:nvPr>
            <p:extLst>
              <p:ext uri="{D42A27DB-BD31-4B8C-83A1-F6EECF244321}">
                <p14:modId xmlns:p14="http://schemas.microsoft.com/office/powerpoint/2010/main" val="3941064313"/>
              </p:ext>
            </p:extLst>
          </p:nvPr>
        </p:nvGraphicFramePr>
        <p:xfrm>
          <a:off x="15925118" y="19013252"/>
          <a:ext cx="3816886" cy="5120988"/>
        </p:xfrm>
        <a:graphic>
          <a:graphicData uri="http://schemas.openxmlformats.org/presentationml/2006/ole">
            <mc:AlternateContent xmlns:mc="http://schemas.openxmlformats.org/markup-compatibility/2006">
              <mc:Choice xmlns:v="urn:schemas-microsoft-com:vml" Requires="v">
                <p:oleObj name="Visio" r:id="rId12" imgW="3429000" imgH="4600575" progId="Visio.Drawing.15">
                  <p:embed/>
                </p:oleObj>
              </mc:Choice>
              <mc:Fallback>
                <p:oleObj name="Visio" r:id="rId12" imgW="3429000" imgH="4600575" progId="Visio.Drawing.15">
                  <p:embed/>
                  <p:pic>
                    <p:nvPicPr>
                      <p:cNvPr id="0" name=""/>
                      <p:cNvPicPr/>
                      <p:nvPr/>
                    </p:nvPicPr>
                    <p:blipFill>
                      <a:blip r:embed="rId13"/>
                      <a:stretch>
                        <a:fillRect/>
                      </a:stretch>
                    </p:blipFill>
                    <p:spPr>
                      <a:xfrm>
                        <a:off x="15925118" y="19013252"/>
                        <a:ext cx="3816886" cy="5120988"/>
                      </a:xfrm>
                      <a:prstGeom prst="rect">
                        <a:avLst/>
                      </a:prstGeom>
                    </p:spPr>
                  </p:pic>
                </p:oleObj>
              </mc:Fallback>
            </mc:AlternateContent>
          </a:graphicData>
        </a:graphic>
      </p:graphicFrame>
      <p:sp>
        <p:nvSpPr>
          <p:cNvPr id="40" name="TextBox 39">
            <a:extLst>
              <a:ext uri="{FF2B5EF4-FFF2-40B4-BE49-F238E27FC236}">
                <a16:creationId xmlns:a16="http://schemas.microsoft.com/office/drawing/2014/main" id="{12D626E2-92C7-0760-2774-234BAC219450}"/>
              </a:ext>
            </a:extLst>
          </p:cNvPr>
          <p:cNvSpPr txBox="1"/>
          <p:nvPr/>
        </p:nvSpPr>
        <p:spPr>
          <a:xfrm>
            <a:off x="5550145" y="24212510"/>
            <a:ext cx="5182290" cy="1015663"/>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P1 : Current sampling</a:t>
            </a:r>
          </a:p>
          <a:p>
            <a:pPr algn="ctr"/>
            <a:r>
              <a:rPr lang="en-US" altLang="ko-KR" sz="3000" b="1" dirty="0">
                <a:latin typeface="Arial" panose="020B0604020202020204" pitchFamily="34" charset="0"/>
                <a:cs typeface="Arial" panose="020B0604020202020204" pitchFamily="34" charset="0"/>
              </a:rPr>
              <a:t>S1-S4 </a:t>
            </a:r>
            <a:r>
              <a:rPr lang="en-US" altLang="ko-KR" sz="3000" b="1" dirty="0">
                <a:solidFill>
                  <a:srgbClr val="0000FF"/>
                </a:solidFill>
                <a:latin typeface="Arial" panose="020B0604020202020204" pitchFamily="34" charset="0"/>
                <a:cs typeface="Arial" panose="020B0604020202020204" pitchFamily="34" charset="0"/>
              </a:rPr>
              <a:t>ON</a:t>
            </a:r>
            <a:r>
              <a:rPr lang="en-US" altLang="ko-KR" sz="3000" b="1" dirty="0">
                <a:latin typeface="Arial" panose="020B0604020202020204" pitchFamily="34" charset="0"/>
                <a:cs typeface="Arial" panose="020B0604020202020204" pitchFamily="34" charset="0"/>
              </a:rPr>
              <a:t>, DS1, DS2 </a:t>
            </a:r>
            <a:r>
              <a:rPr lang="en-US" altLang="ko-KR" sz="3000" b="1" dirty="0">
                <a:solidFill>
                  <a:srgbClr val="FF0000"/>
                </a:solidFill>
                <a:latin typeface="Arial" panose="020B0604020202020204" pitchFamily="34" charset="0"/>
                <a:cs typeface="Arial" panose="020B0604020202020204" pitchFamily="34" charset="0"/>
              </a:rPr>
              <a:t>OFF</a:t>
            </a:r>
            <a:endParaRPr lang="ko-KR" altLang="en-US" sz="3000" b="1" dirty="0">
              <a:solidFill>
                <a:srgbClr val="FF000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5F80AF7-F9B7-6E57-0719-3EF692F54FD4}"/>
              </a:ext>
            </a:extLst>
          </p:cNvPr>
          <p:cNvSpPr txBox="1"/>
          <p:nvPr/>
        </p:nvSpPr>
        <p:spPr>
          <a:xfrm>
            <a:off x="10504812" y="24244034"/>
            <a:ext cx="5284291" cy="1015663"/>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P2 : ∆V pre-amplification</a:t>
            </a:r>
          </a:p>
          <a:p>
            <a:pPr algn="ctr"/>
            <a:r>
              <a:rPr lang="en-US" altLang="ko-KR" sz="3000" b="1" dirty="0">
                <a:latin typeface="Arial" panose="020B0604020202020204" pitchFamily="34" charset="0"/>
                <a:cs typeface="Arial" panose="020B0604020202020204" pitchFamily="34" charset="0"/>
              </a:rPr>
              <a:t>S1-S4 </a:t>
            </a:r>
            <a:r>
              <a:rPr lang="en-US" altLang="ko-KR" sz="3000" b="1" dirty="0">
                <a:solidFill>
                  <a:srgbClr val="FF0000"/>
                </a:solidFill>
                <a:latin typeface="Arial" panose="020B0604020202020204" pitchFamily="34" charset="0"/>
                <a:cs typeface="Arial" panose="020B0604020202020204" pitchFamily="34" charset="0"/>
              </a:rPr>
              <a:t>OFF</a:t>
            </a:r>
            <a:r>
              <a:rPr lang="en-US" altLang="ko-KR" sz="3000" b="1" dirty="0">
                <a:latin typeface="Arial" panose="020B0604020202020204" pitchFamily="34" charset="0"/>
                <a:cs typeface="Arial" panose="020B0604020202020204" pitchFamily="34" charset="0"/>
              </a:rPr>
              <a:t>, DS1, DS2 </a:t>
            </a:r>
            <a:r>
              <a:rPr lang="en-US" altLang="ko-KR" sz="3000" b="1" dirty="0">
                <a:solidFill>
                  <a:srgbClr val="FF0000"/>
                </a:solidFill>
                <a:latin typeface="Arial" panose="020B0604020202020204" pitchFamily="34" charset="0"/>
                <a:cs typeface="Arial" panose="020B0604020202020204" pitchFamily="34" charset="0"/>
              </a:rPr>
              <a:t>OFF</a:t>
            </a:r>
            <a:endParaRPr lang="ko-KR" altLang="en-US" sz="3000" b="1" dirty="0">
              <a:solidFill>
                <a:srgbClr val="FF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0A45F22-988F-D5AD-B69F-BCA320B0CE65}"/>
              </a:ext>
            </a:extLst>
          </p:cNvPr>
          <p:cNvSpPr txBox="1"/>
          <p:nvPr/>
        </p:nvSpPr>
        <p:spPr>
          <a:xfrm>
            <a:off x="15581667" y="24258636"/>
            <a:ext cx="4837316" cy="1015663"/>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P3 : ∆V amplification</a:t>
            </a:r>
          </a:p>
          <a:p>
            <a:pPr algn="ctr"/>
            <a:r>
              <a:rPr lang="en-US" altLang="ko-KR" sz="3000" b="1" dirty="0">
                <a:latin typeface="Arial" panose="020B0604020202020204" pitchFamily="34" charset="0"/>
                <a:cs typeface="Arial" panose="020B0604020202020204" pitchFamily="34" charset="0"/>
              </a:rPr>
              <a:t>S1-S4 </a:t>
            </a:r>
            <a:r>
              <a:rPr lang="en-US" altLang="ko-KR" sz="3000" b="1" dirty="0">
                <a:solidFill>
                  <a:srgbClr val="FF0000"/>
                </a:solidFill>
                <a:latin typeface="Arial" panose="020B0604020202020204" pitchFamily="34" charset="0"/>
                <a:cs typeface="Arial" panose="020B0604020202020204" pitchFamily="34" charset="0"/>
              </a:rPr>
              <a:t>OFF</a:t>
            </a:r>
            <a:r>
              <a:rPr lang="en-US" altLang="ko-KR" sz="3000" b="1" dirty="0">
                <a:latin typeface="Arial" panose="020B0604020202020204" pitchFamily="34" charset="0"/>
                <a:cs typeface="Arial" panose="020B0604020202020204" pitchFamily="34" charset="0"/>
              </a:rPr>
              <a:t>, DS1, DS2 </a:t>
            </a:r>
            <a:r>
              <a:rPr lang="en-US" altLang="ko-KR" sz="3000" b="1" dirty="0">
                <a:solidFill>
                  <a:srgbClr val="0000FF"/>
                </a:solidFill>
                <a:latin typeface="Arial" panose="020B0604020202020204" pitchFamily="34" charset="0"/>
                <a:cs typeface="Arial" panose="020B0604020202020204" pitchFamily="34" charset="0"/>
              </a:rPr>
              <a:t>ON</a:t>
            </a:r>
            <a:endParaRPr lang="ko-KR" altLang="en-US" sz="3000" b="1" dirty="0">
              <a:solidFill>
                <a:srgbClr val="0000FF"/>
              </a:solidFill>
              <a:latin typeface="Arial" panose="020B0604020202020204" pitchFamily="34" charset="0"/>
              <a:cs typeface="Arial" panose="020B0604020202020204" pitchFamily="34" charset="0"/>
            </a:endParaRPr>
          </a:p>
        </p:txBody>
      </p:sp>
      <p:graphicFrame>
        <p:nvGraphicFramePr>
          <p:cNvPr id="46" name="개체 45">
            <a:extLst>
              <a:ext uri="{FF2B5EF4-FFF2-40B4-BE49-F238E27FC236}">
                <a16:creationId xmlns:a16="http://schemas.microsoft.com/office/drawing/2014/main" id="{6CE2352C-69FC-31E6-21F5-EAA81B0F7D70}"/>
              </a:ext>
            </a:extLst>
          </p:cNvPr>
          <p:cNvGraphicFramePr>
            <a:graphicFrameLocks noChangeAspect="1"/>
          </p:cNvGraphicFramePr>
          <p:nvPr>
            <p:extLst>
              <p:ext uri="{D42A27DB-BD31-4B8C-83A1-F6EECF244321}">
                <p14:modId xmlns:p14="http://schemas.microsoft.com/office/powerpoint/2010/main" val="3879919485"/>
              </p:ext>
            </p:extLst>
          </p:nvPr>
        </p:nvGraphicFramePr>
        <p:xfrm>
          <a:off x="6460264" y="25664102"/>
          <a:ext cx="5848548" cy="2356877"/>
        </p:xfrm>
        <a:graphic>
          <a:graphicData uri="http://schemas.openxmlformats.org/presentationml/2006/ole">
            <mc:AlternateContent xmlns:mc="http://schemas.openxmlformats.org/markup-compatibility/2006">
              <mc:Choice xmlns:v="urn:schemas-microsoft-com:vml" Requires="v">
                <p:oleObj name="Visio" r:id="rId14" imgW="8934450" imgH="3600450" progId="Visio.Drawing.15">
                  <p:embed/>
                </p:oleObj>
              </mc:Choice>
              <mc:Fallback>
                <p:oleObj name="Visio" r:id="rId14" imgW="8934450" imgH="3600450" progId="Visio.Drawing.15">
                  <p:embed/>
                  <p:pic>
                    <p:nvPicPr>
                      <p:cNvPr id="0" name=""/>
                      <p:cNvPicPr/>
                      <p:nvPr/>
                    </p:nvPicPr>
                    <p:blipFill>
                      <a:blip r:embed="rId15"/>
                      <a:stretch>
                        <a:fillRect/>
                      </a:stretch>
                    </p:blipFill>
                    <p:spPr>
                      <a:xfrm>
                        <a:off x="6460264" y="25664102"/>
                        <a:ext cx="5848548" cy="2356877"/>
                      </a:xfrm>
                      <a:prstGeom prst="rect">
                        <a:avLst/>
                      </a:prstGeom>
                    </p:spPr>
                  </p:pic>
                </p:oleObj>
              </mc:Fallback>
            </mc:AlternateContent>
          </a:graphicData>
        </a:graphic>
      </p:graphicFrame>
      <p:graphicFrame>
        <p:nvGraphicFramePr>
          <p:cNvPr id="47" name="개체 46">
            <a:extLst>
              <a:ext uri="{FF2B5EF4-FFF2-40B4-BE49-F238E27FC236}">
                <a16:creationId xmlns:a16="http://schemas.microsoft.com/office/drawing/2014/main" id="{1BE093D8-8A32-80CE-B38E-228BB9BFEE4C}"/>
              </a:ext>
            </a:extLst>
          </p:cNvPr>
          <p:cNvGraphicFramePr>
            <a:graphicFrameLocks noChangeAspect="1"/>
          </p:cNvGraphicFramePr>
          <p:nvPr>
            <p:extLst>
              <p:ext uri="{D42A27DB-BD31-4B8C-83A1-F6EECF244321}">
                <p14:modId xmlns:p14="http://schemas.microsoft.com/office/powerpoint/2010/main" val="1043023242"/>
              </p:ext>
            </p:extLst>
          </p:nvPr>
        </p:nvGraphicFramePr>
        <p:xfrm>
          <a:off x="12484683" y="25655181"/>
          <a:ext cx="5848548" cy="2356878"/>
        </p:xfrm>
        <a:graphic>
          <a:graphicData uri="http://schemas.openxmlformats.org/presentationml/2006/ole">
            <mc:AlternateContent xmlns:mc="http://schemas.openxmlformats.org/markup-compatibility/2006">
              <mc:Choice xmlns:v="urn:schemas-microsoft-com:vml" Requires="v">
                <p:oleObj name="Visio" r:id="rId16" imgW="8934450" imgH="3600450" progId="Visio.Drawing.15">
                  <p:embed/>
                </p:oleObj>
              </mc:Choice>
              <mc:Fallback>
                <p:oleObj name="Visio" r:id="rId16" imgW="8934450" imgH="3600450" progId="Visio.Drawing.15">
                  <p:embed/>
                  <p:pic>
                    <p:nvPicPr>
                      <p:cNvPr id="0" name=""/>
                      <p:cNvPicPr/>
                      <p:nvPr/>
                    </p:nvPicPr>
                    <p:blipFill>
                      <a:blip r:embed="rId17"/>
                      <a:stretch>
                        <a:fillRect/>
                      </a:stretch>
                    </p:blipFill>
                    <p:spPr>
                      <a:xfrm>
                        <a:off x="12484683" y="25655181"/>
                        <a:ext cx="5848548" cy="2356878"/>
                      </a:xfrm>
                      <a:prstGeom prst="rect">
                        <a:avLst/>
                      </a:prstGeom>
                    </p:spPr>
                  </p:pic>
                </p:oleObj>
              </mc:Fallback>
            </mc:AlternateContent>
          </a:graphicData>
        </a:graphic>
      </p:graphicFrame>
      <p:sp>
        <p:nvSpPr>
          <p:cNvPr id="48" name="TextBox 47">
            <a:extLst>
              <a:ext uri="{FF2B5EF4-FFF2-40B4-BE49-F238E27FC236}">
                <a16:creationId xmlns:a16="http://schemas.microsoft.com/office/drawing/2014/main" id="{B426B04E-A9AA-F292-BA0C-1C00E7E8F35C}"/>
              </a:ext>
            </a:extLst>
          </p:cNvPr>
          <p:cNvSpPr txBox="1"/>
          <p:nvPr/>
        </p:nvSpPr>
        <p:spPr>
          <a:xfrm>
            <a:off x="7768256" y="27955540"/>
            <a:ext cx="9432854" cy="553998"/>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Simulated waveform</a:t>
            </a:r>
            <a:endParaRPr lang="ko-KR" altLang="en-US" sz="3000" b="1"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D6C8294-E827-B219-2926-9BA127A2C789}"/>
              </a:ext>
            </a:extLst>
          </p:cNvPr>
          <p:cNvSpPr txBox="1"/>
          <p:nvPr/>
        </p:nvSpPr>
        <p:spPr>
          <a:xfrm>
            <a:off x="20439170" y="18930695"/>
            <a:ext cx="9027777" cy="9140964"/>
          </a:xfrm>
          <a:prstGeom prst="rect">
            <a:avLst/>
          </a:prstGeom>
          <a:noFill/>
        </p:spPr>
        <p:txBody>
          <a:bodyPr wrap="square" rtlCol="0">
            <a:spAutoFit/>
          </a:bodyPr>
          <a:lstStyle/>
          <a:p>
            <a:pPr marL="342900" indent="-342900" algn="just">
              <a:buFont typeface="Arial" panose="020B0604020202020204" pitchFamily="34" charset="0"/>
              <a:buChar char="•"/>
            </a:pPr>
            <a:r>
              <a:rPr lang="en-US" altLang="ko-KR" sz="2800" dirty="0">
                <a:latin typeface="Arial" panose="020B0604020202020204" pitchFamily="34" charset="0"/>
                <a:cs typeface="Arial" panose="020B0604020202020204" pitchFamily="34" charset="0"/>
              </a:rPr>
              <a:t>RE-OCCS consists of a power supply (</a:t>
            </a:r>
            <a:r>
              <a:rPr lang="en-US" altLang="ko-KR" sz="2800" i="1" dirty="0">
                <a:latin typeface="Arial" panose="020B0604020202020204" pitchFamily="34" charset="0"/>
                <a:cs typeface="Arial" panose="020B0604020202020204" pitchFamily="34" charset="0"/>
              </a:rPr>
              <a:t>V</a:t>
            </a:r>
            <a:r>
              <a:rPr lang="en-US" altLang="ko-KR" sz="2800" baseline="-25000" dirty="0">
                <a:latin typeface="Arial" panose="020B0604020202020204" pitchFamily="34" charset="0"/>
                <a:cs typeface="Arial" panose="020B0604020202020204" pitchFamily="34" charset="0"/>
              </a:rPr>
              <a:t>DD</a:t>
            </a:r>
            <a:r>
              <a:rPr lang="en-US" altLang="ko-KR" sz="2800" dirty="0">
                <a:latin typeface="Arial" panose="020B0604020202020204" pitchFamily="34" charset="0"/>
                <a:cs typeface="Arial" panose="020B0604020202020204" pitchFamily="34" charset="0"/>
              </a:rPr>
              <a:t>), source degeneration pMOS transistors (M7, M8), load pMOS transistors (M1, M2), PRE signal switches (M9, M10, M11, M14), first stage SA output voltage storage and capacitive coupling capacitor pMOSCAP (M5, M6), clamp nMOS transistors (M3, M4), and AMP signal switches (M12, M13).</a:t>
            </a:r>
          </a:p>
          <a:p>
            <a:pPr marL="342900" indent="-342900" algn="just">
              <a:buFont typeface="Arial" panose="020B0604020202020204" pitchFamily="34" charset="0"/>
              <a:buChar char="•"/>
            </a:pPr>
            <a:r>
              <a:rPr lang="en-US" altLang="ko-KR" sz="2800" dirty="0">
                <a:latin typeface="Arial" panose="020B0604020202020204" pitchFamily="34" charset="0"/>
                <a:cs typeface="Arial" panose="020B0604020202020204" pitchFamily="34" charset="0"/>
              </a:rPr>
              <a:t>In Phase 1 (P1), the PRE signal switch is turned on and the AMP signal switch is turned off to sample the current.</a:t>
            </a:r>
          </a:p>
          <a:p>
            <a:pPr marL="342900" indent="-342900" algn="just">
              <a:buFont typeface="Arial" panose="020B0604020202020204" pitchFamily="34" charset="0"/>
              <a:buChar char="•"/>
            </a:pPr>
            <a:r>
              <a:rPr lang="en-US" altLang="ko-KR" sz="2800" dirty="0">
                <a:latin typeface="Arial" panose="020B0604020202020204" pitchFamily="34" charset="0"/>
                <a:cs typeface="Arial" panose="020B0604020202020204" pitchFamily="34" charset="0"/>
              </a:rPr>
              <a:t>In Phase 2 (P2), the </a:t>
            </a:r>
            <a:r>
              <a:rPr lang="en-US" altLang="ko-KR" sz="2800" i="1" dirty="0">
                <a:latin typeface="Arial" panose="020B0604020202020204" pitchFamily="34" charset="0"/>
                <a:cs typeface="Arial" panose="020B0604020202020204" pitchFamily="34" charset="0"/>
              </a:rPr>
              <a:t>ΔV</a:t>
            </a:r>
            <a:r>
              <a:rPr lang="en-US" altLang="ko-KR" sz="2800" dirty="0">
                <a:latin typeface="Arial" panose="020B0604020202020204" pitchFamily="34" charset="0"/>
                <a:cs typeface="Arial" panose="020B0604020202020204" pitchFamily="34" charset="0"/>
              </a:rPr>
              <a:t> is sufficiently amplified before the strong positive feedback stage. Both the PRE signal and AMP signal are turned off during this phase to amplify </a:t>
            </a:r>
            <a:r>
              <a:rPr lang="en-US" altLang="ko-KR" sz="2800" i="1" dirty="0">
                <a:latin typeface="Arial" panose="020B0604020202020204" pitchFamily="34" charset="0"/>
                <a:cs typeface="Arial" panose="020B0604020202020204" pitchFamily="34" charset="0"/>
              </a:rPr>
              <a:t>ΔV</a:t>
            </a:r>
            <a:r>
              <a:rPr lang="en-US" altLang="ko-KR" sz="2800" dirty="0">
                <a:latin typeface="Arial" panose="020B0604020202020204" pitchFamily="34" charset="0"/>
                <a:cs typeface="Arial" panose="020B0604020202020204" pitchFamily="34" charset="0"/>
              </a:rPr>
              <a:t>. </a:t>
            </a:r>
            <a:r>
              <a:rPr lang="en-US" altLang="ko-KR" sz="2800" u="sng" dirty="0">
                <a:latin typeface="Arial" panose="020B0604020202020204" pitchFamily="34" charset="0"/>
                <a:cs typeface="Arial" panose="020B0604020202020204" pitchFamily="34" charset="0"/>
              </a:rPr>
              <a:t>This addition of P2 is the distinguishing feature of the proposed reliability-enhanced OCCS-SA compared to the conventional OCCS-SA</a:t>
            </a:r>
            <a:r>
              <a:rPr lang="en-US" altLang="ko-KR" sz="28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US" altLang="ko-KR" sz="2800" dirty="0">
                <a:latin typeface="Arial" panose="020B0604020202020204" pitchFamily="34" charset="0"/>
                <a:cs typeface="Arial" panose="020B0604020202020204" pitchFamily="34" charset="0"/>
              </a:rPr>
              <a:t>In Phase 3 (P3), the PRE signal is turned off and the AMP signal is turned on, enabling the strong positive feedback effect to further amplify </a:t>
            </a:r>
            <a:r>
              <a:rPr lang="en-US" altLang="ko-KR" sz="2800" i="1" dirty="0">
                <a:latin typeface="Arial" panose="020B0604020202020204" pitchFamily="34" charset="0"/>
                <a:cs typeface="Arial" panose="020B0604020202020204" pitchFamily="34" charset="0"/>
              </a:rPr>
              <a:t>ΔV</a:t>
            </a:r>
            <a:r>
              <a:rPr lang="en-US" altLang="ko-KR" sz="2800" dirty="0">
                <a:latin typeface="Arial" panose="020B0604020202020204" pitchFamily="34" charset="0"/>
                <a:cs typeface="Arial" panose="020B0604020202020204" pitchFamily="34" charset="0"/>
              </a:rPr>
              <a:t>, driving it close to the rail-to-rail voltage.</a:t>
            </a:r>
            <a:endParaRPr lang="ko-KR" altLang="en-US" sz="2800" dirty="0">
              <a:latin typeface="Arial" panose="020B0604020202020204" pitchFamily="34" charset="0"/>
              <a:cs typeface="Arial" panose="020B0604020202020204" pitchFamily="34" charset="0"/>
            </a:endParaRPr>
          </a:p>
        </p:txBody>
      </p:sp>
      <p:sp>
        <p:nvSpPr>
          <p:cNvPr id="71" name="직사각형 70">
            <a:extLst>
              <a:ext uri="{FF2B5EF4-FFF2-40B4-BE49-F238E27FC236}">
                <a16:creationId xmlns:a16="http://schemas.microsoft.com/office/drawing/2014/main" id="{D6007540-D65D-17C6-F6B0-F5FCFC74D64E}"/>
              </a:ext>
            </a:extLst>
          </p:cNvPr>
          <p:cNvSpPr/>
          <p:nvPr/>
        </p:nvSpPr>
        <p:spPr>
          <a:xfrm>
            <a:off x="16040100" y="28891805"/>
            <a:ext cx="13416530" cy="7528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5000" b="1" dirty="0">
                <a:latin typeface="Arial" panose="020B0604020202020204" pitchFamily="34" charset="0"/>
                <a:cs typeface="Arial" panose="020B0604020202020204" pitchFamily="34" charset="0"/>
              </a:rPr>
              <a:t>Chip operation failure</a:t>
            </a:r>
            <a:endParaRPr lang="ko-KR" altLang="en-US" sz="5000" b="1" dirty="0">
              <a:latin typeface="Arial" panose="020B0604020202020204" pitchFamily="34" charset="0"/>
              <a:cs typeface="Arial" panose="020B0604020202020204" pitchFamily="34" charset="0"/>
            </a:endParaRPr>
          </a:p>
        </p:txBody>
      </p:sp>
      <p:pic>
        <p:nvPicPr>
          <p:cNvPr id="78" name="그림 77">
            <a:extLst>
              <a:ext uri="{FF2B5EF4-FFF2-40B4-BE49-F238E27FC236}">
                <a16:creationId xmlns:a16="http://schemas.microsoft.com/office/drawing/2014/main" id="{B7842EFE-4BF1-36F4-DAED-C3359C3E9173}"/>
              </a:ext>
            </a:extLst>
          </p:cNvPr>
          <p:cNvPicPr>
            <a:picLocks noChangeAspect="1"/>
          </p:cNvPicPr>
          <p:nvPr/>
        </p:nvPicPr>
        <p:blipFill>
          <a:blip r:embed="rId18"/>
          <a:stretch>
            <a:fillRect/>
          </a:stretch>
        </p:blipFill>
        <p:spPr>
          <a:xfrm>
            <a:off x="6831104" y="29749516"/>
            <a:ext cx="7712133" cy="4988537"/>
          </a:xfrm>
          <a:prstGeom prst="rect">
            <a:avLst/>
          </a:prstGeom>
        </p:spPr>
      </p:pic>
      <p:sp>
        <p:nvSpPr>
          <p:cNvPr id="79" name="TextBox 78">
            <a:extLst>
              <a:ext uri="{FF2B5EF4-FFF2-40B4-BE49-F238E27FC236}">
                <a16:creationId xmlns:a16="http://schemas.microsoft.com/office/drawing/2014/main" id="{E7A7B0DF-AAF1-C51D-CF01-6FBE2F6A321F}"/>
              </a:ext>
            </a:extLst>
          </p:cNvPr>
          <p:cNvSpPr txBox="1"/>
          <p:nvPr/>
        </p:nvSpPr>
        <p:spPr>
          <a:xfrm>
            <a:off x="841375" y="33814374"/>
            <a:ext cx="6076868" cy="553998"/>
          </a:xfrm>
          <a:prstGeom prst="rect">
            <a:avLst/>
          </a:prstGeom>
          <a:noFill/>
        </p:spPr>
        <p:txBody>
          <a:bodyPr wrap="square" rtlCol="0">
            <a:spAutoFit/>
          </a:bodyPr>
          <a:lstStyle/>
          <a:p>
            <a:pPr algn="ctr"/>
            <a:r>
              <a:rPr lang="en-US" altLang="ko-KR" sz="3000" b="1" dirty="0">
                <a:latin typeface="Arial" panose="020B0604020202020204" pitchFamily="34" charset="0"/>
                <a:cs typeface="Arial" panose="020B0604020202020204" pitchFamily="34" charset="0"/>
              </a:rPr>
              <a:t>Yield comparison based on TMR</a:t>
            </a:r>
            <a:endParaRPr lang="ko-KR" altLang="en-US" sz="3000" b="1"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64B93380-43AA-E317-2DC8-3401CDD21F26}"/>
              </a:ext>
            </a:extLst>
          </p:cNvPr>
          <p:cNvSpPr txBox="1"/>
          <p:nvPr/>
        </p:nvSpPr>
        <p:spPr>
          <a:xfrm>
            <a:off x="7016763" y="34639505"/>
            <a:ext cx="7340816" cy="523220"/>
          </a:xfrm>
          <a:prstGeom prst="rect">
            <a:avLst/>
          </a:prstGeom>
          <a:noFill/>
        </p:spPr>
        <p:txBody>
          <a:bodyPr wrap="square" rtlCol="0">
            <a:spAutoFit/>
          </a:bodyPr>
          <a:lstStyle/>
          <a:p>
            <a:pPr algn="ctr"/>
            <a:r>
              <a:rPr lang="en-US" altLang="ko-KR" sz="2800" b="1" dirty="0">
                <a:latin typeface="Arial" panose="020B0604020202020204" pitchFamily="34" charset="0"/>
                <a:cs typeface="Arial" panose="020B0604020202020204" pitchFamily="34" charset="0"/>
              </a:rPr>
              <a:t>RAPY comparison based on MTJ variation</a:t>
            </a:r>
            <a:endParaRPr lang="ko-KR" altLang="en-US" sz="2800" b="1"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B65D29F0-73A9-0F37-11FD-2B65065C424A}"/>
              </a:ext>
            </a:extLst>
          </p:cNvPr>
          <p:cNvSpPr txBox="1"/>
          <p:nvPr/>
        </p:nvSpPr>
        <p:spPr>
          <a:xfrm>
            <a:off x="1232461" y="34366825"/>
            <a:ext cx="5294695" cy="2677656"/>
          </a:xfrm>
          <a:prstGeom prst="rect">
            <a:avLst/>
          </a:prstGeom>
          <a:noFill/>
        </p:spPr>
        <p:txBody>
          <a:bodyPr wrap="square" rtlCol="0">
            <a:spAutoFit/>
          </a:bodyPr>
          <a:lstStyle/>
          <a:p>
            <a:pPr algn="ctr"/>
            <a:r>
              <a:rPr lang="en-US" altLang="ko-KR" sz="2800" dirty="0">
                <a:latin typeface="Arial" panose="020B0604020202020204" pitchFamily="34" charset="0"/>
                <a:cs typeface="Arial" panose="020B0604020202020204" pitchFamily="34" charset="0"/>
              </a:rPr>
              <a:t>Simulation condition</a:t>
            </a:r>
          </a:p>
          <a:p>
            <a:pPr marL="342900" indent="-342900" algn="just">
              <a:buFont typeface="Arial" panose="020B0604020202020204" pitchFamily="34" charset="0"/>
              <a:buChar char="•"/>
            </a:pPr>
            <a:r>
              <a:rPr lang="en-US" altLang="ko-KR" sz="2800" dirty="0">
                <a:latin typeface="Arial" panose="020B0604020202020204" pitchFamily="34" charset="0"/>
                <a:cs typeface="Arial" panose="020B0604020202020204" pitchFamily="34" charset="0"/>
              </a:rPr>
              <a:t>R</a:t>
            </a:r>
            <a:r>
              <a:rPr lang="en-US" altLang="ko-KR" sz="2800" baseline="-25000" dirty="0">
                <a:latin typeface="Arial" panose="020B0604020202020204" pitchFamily="34" charset="0"/>
                <a:cs typeface="Arial" panose="020B0604020202020204" pitchFamily="34" charset="0"/>
              </a:rPr>
              <a:t>L</a:t>
            </a:r>
            <a:r>
              <a:rPr lang="en-US" altLang="ko-KR" sz="2800" dirty="0">
                <a:latin typeface="Arial" panose="020B0604020202020204" pitchFamily="34" charset="0"/>
                <a:cs typeface="Arial" panose="020B0604020202020204" pitchFamily="34" charset="0"/>
              </a:rPr>
              <a:t> = 3K</a:t>
            </a:r>
          </a:p>
          <a:p>
            <a:pPr marL="342900" indent="-342900" algn="just">
              <a:buFont typeface="Arial" panose="020B0604020202020204" pitchFamily="34" charset="0"/>
              <a:buChar char="•"/>
            </a:pPr>
            <a:r>
              <a:rPr lang="en-US" altLang="ko-KR" sz="2800">
                <a:latin typeface="Arial" panose="020B0604020202020204" pitchFamily="34" charset="0"/>
                <a:cs typeface="Arial" panose="020B0604020202020204" pitchFamily="34" charset="0"/>
              </a:rPr>
              <a:t>-45°C / 90°C / TT </a:t>
            </a:r>
            <a:r>
              <a:rPr lang="en-US" altLang="ko-KR" sz="2800" dirty="0">
                <a:latin typeface="Arial" panose="020B0604020202020204" pitchFamily="34" charset="0"/>
                <a:cs typeface="Arial" panose="020B0604020202020204" pitchFamily="34" charset="0"/>
              </a:rPr>
              <a:t>corner</a:t>
            </a:r>
          </a:p>
          <a:p>
            <a:pPr marL="342900" indent="-342900" algn="just">
              <a:buFont typeface="Arial" panose="020B0604020202020204" pitchFamily="34" charset="0"/>
              <a:buChar char="•"/>
            </a:pPr>
            <a:r>
              <a:rPr lang="en-US" altLang="ko-KR" sz="2800" dirty="0">
                <a:latin typeface="Arial" panose="020B0604020202020204" pitchFamily="34" charset="0"/>
                <a:cs typeface="Arial" panose="020B0604020202020204" pitchFamily="34" charset="0"/>
              </a:rPr>
              <a:t>I</a:t>
            </a:r>
            <a:r>
              <a:rPr lang="en-US" altLang="ko-KR" sz="2800" baseline="-25000" dirty="0">
                <a:latin typeface="Arial" panose="020B0604020202020204" pitchFamily="34" charset="0"/>
                <a:cs typeface="Arial" panose="020B0604020202020204" pitchFamily="34" charset="0"/>
              </a:rPr>
              <a:t>READ</a:t>
            </a:r>
            <a:r>
              <a:rPr lang="en-US" altLang="ko-KR" sz="2800" dirty="0">
                <a:latin typeface="Arial" panose="020B0604020202020204" pitchFamily="34" charset="0"/>
                <a:cs typeface="Arial" panose="020B0604020202020204" pitchFamily="34" charset="0"/>
              </a:rPr>
              <a:t> = 20</a:t>
            </a:r>
            <a:r>
              <a:rPr lang="el-GR" altLang="ko-KR" sz="2800">
                <a:latin typeface="Arial" panose="020B0604020202020204" pitchFamily="34" charset="0"/>
                <a:ea typeface="맑은 고딕" panose="020B0503020000020004" pitchFamily="50" charset="-127"/>
                <a:cs typeface="Arial" panose="020B0604020202020204" pitchFamily="34" charset="0"/>
              </a:rPr>
              <a:t>μ</a:t>
            </a:r>
            <a:r>
              <a:rPr lang="en-US" altLang="ko-KR" sz="2800" dirty="0">
                <a:latin typeface="Arial" panose="020B0604020202020204" pitchFamily="34" charset="0"/>
                <a:ea typeface="맑은 고딕" panose="020B0503020000020004" pitchFamily="50" charset="-127"/>
                <a:cs typeface="Arial" panose="020B0604020202020204" pitchFamily="34" charset="0"/>
              </a:rPr>
              <a:t>A</a:t>
            </a:r>
          </a:p>
          <a:p>
            <a:pPr marL="342900" indent="-342900" algn="just">
              <a:buFont typeface="Arial" panose="020B0604020202020204" pitchFamily="34" charset="0"/>
              <a:buChar char="•"/>
            </a:pPr>
            <a:r>
              <a:rPr lang="en-US" altLang="ko-KR" sz="2800" dirty="0">
                <a:latin typeface="Arial" panose="020B0604020202020204" pitchFamily="34" charset="0"/>
                <a:ea typeface="맑은 고딕" panose="020B0503020000020004" pitchFamily="50" charset="-127"/>
                <a:cs typeface="Arial" panose="020B0604020202020204" pitchFamily="34" charset="0"/>
              </a:rPr>
              <a:t>Monte Carlo 10000 times</a:t>
            </a:r>
          </a:p>
          <a:p>
            <a:pPr marL="342900" indent="-342900" algn="just">
              <a:buFont typeface="Arial" panose="020B0604020202020204" pitchFamily="34" charset="0"/>
              <a:buChar char="•"/>
            </a:pPr>
            <a:r>
              <a:rPr lang="en-US" altLang="ko-KR" sz="2800" dirty="0">
                <a:latin typeface="Arial" panose="020B0604020202020204" pitchFamily="34" charset="0"/>
                <a:ea typeface="맑은 고딕" panose="020B0503020000020004" pitchFamily="50" charset="-127"/>
                <a:cs typeface="Arial" panose="020B0604020202020204" pitchFamily="34" charset="0"/>
              </a:rPr>
              <a:t>MTJ variation 4%</a:t>
            </a:r>
            <a:endParaRPr lang="ko-KR" altLang="en-US" sz="2800" dirty="0">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410EB93B-6ADA-D87C-91D3-4A8A3DEC05F0}"/>
              </a:ext>
            </a:extLst>
          </p:cNvPr>
          <p:cNvSpPr txBox="1"/>
          <p:nvPr/>
        </p:nvSpPr>
        <p:spPr>
          <a:xfrm>
            <a:off x="7225754" y="35100692"/>
            <a:ext cx="6558116" cy="2246769"/>
          </a:xfrm>
          <a:prstGeom prst="rect">
            <a:avLst/>
          </a:prstGeom>
          <a:noFill/>
        </p:spPr>
        <p:txBody>
          <a:bodyPr wrap="square" rtlCol="0">
            <a:spAutoFit/>
          </a:bodyPr>
          <a:lstStyle/>
          <a:p>
            <a:pPr algn="ctr"/>
            <a:r>
              <a:rPr lang="en-US" altLang="ko-KR" sz="2800" dirty="0">
                <a:latin typeface="Arial" panose="020B0604020202020204" pitchFamily="34" charset="0"/>
                <a:cs typeface="Arial" panose="020B0604020202020204" pitchFamily="34" charset="0"/>
              </a:rPr>
              <a:t>Simulation condition</a:t>
            </a:r>
          </a:p>
          <a:p>
            <a:pPr marL="342900" indent="-342900" algn="just">
              <a:buFont typeface="Arial" panose="020B0604020202020204" pitchFamily="34" charset="0"/>
              <a:buChar char="•"/>
            </a:pPr>
            <a:r>
              <a:rPr lang="en-US" altLang="ko-KR" sz="2800" dirty="0">
                <a:latin typeface="Arial" panose="020B0604020202020204" pitchFamily="34" charset="0"/>
                <a:cs typeface="Arial" panose="020B0604020202020204" pitchFamily="34" charset="0"/>
              </a:rPr>
              <a:t>R</a:t>
            </a:r>
            <a:r>
              <a:rPr lang="en-US" altLang="ko-KR" sz="2800" baseline="-25000" dirty="0">
                <a:latin typeface="Arial" panose="020B0604020202020204" pitchFamily="34" charset="0"/>
                <a:cs typeface="Arial" panose="020B0604020202020204" pitchFamily="34" charset="0"/>
              </a:rPr>
              <a:t>L</a:t>
            </a:r>
            <a:r>
              <a:rPr lang="en-US" altLang="ko-KR" sz="2800" dirty="0">
                <a:latin typeface="Arial" panose="020B0604020202020204" pitchFamily="34" charset="0"/>
                <a:cs typeface="Arial" panose="020B0604020202020204" pitchFamily="34" charset="0"/>
              </a:rPr>
              <a:t> = 3K, R</a:t>
            </a:r>
            <a:r>
              <a:rPr lang="en-US" altLang="ko-KR" sz="2800" baseline="-25000" dirty="0">
                <a:latin typeface="Arial" panose="020B0604020202020204" pitchFamily="34" charset="0"/>
                <a:cs typeface="Arial" panose="020B0604020202020204" pitchFamily="34" charset="0"/>
              </a:rPr>
              <a:t>H</a:t>
            </a:r>
            <a:r>
              <a:rPr lang="en-US" altLang="ko-KR" sz="2800" dirty="0">
                <a:latin typeface="Arial" panose="020B0604020202020204" pitchFamily="34" charset="0"/>
                <a:cs typeface="Arial" panose="020B0604020202020204" pitchFamily="34" charset="0"/>
              </a:rPr>
              <a:t> = 6K (TMR = 100%)</a:t>
            </a:r>
          </a:p>
          <a:p>
            <a:pPr marL="342900" indent="-342900" algn="just">
              <a:buFont typeface="Arial" panose="020B0604020202020204" pitchFamily="34" charset="0"/>
              <a:buChar char="•"/>
            </a:pPr>
            <a:r>
              <a:rPr lang="en-US" altLang="ko-KR" sz="2800" dirty="0">
                <a:latin typeface="Arial" panose="020B0604020202020204" pitchFamily="34" charset="0"/>
                <a:cs typeface="Arial" panose="020B0604020202020204" pitchFamily="34" charset="0"/>
              </a:rPr>
              <a:t>-45/90°C/TT corner</a:t>
            </a:r>
          </a:p>
          <a:p>
            <a:pPr marL="342900" indent="-342900" algn="just">
              <a:buFont typeface="Arial" panose="020B0604020202020204" pitchFamily="34" charset="0"/>
              <a:buChar char="•"/>
            </a:pPr>
            <a:r>
              <a:rPr lang="en-US" altLang="ko-KR" sz="2800" dirty="0">
                <a:latin typeface="Arial" panose="020B0604020202020204" pitchFamily="34" charset="0"/>
                <a:cs typeface="Arial" panose="020B0604020202020204" pitchFamily="34" charset="0"/>
              </a:rPr>
              <a:t>I</a:t>
            </a:r>
            <a:r>
              <a:rPr lang="en-US" altLang="ko-KR" sz="2800" baseline="-25000" dirty="0">
                <a:latin typeface="Arial" panose="020B0604020202020204" pitchFamily="34" charset="0"/>
                <a:cs typeface="Arial" panose="020B0604020202020204" pitchFamily="34" charset="0"/>
              </a:rPr>
              <a:t>READ</a:t>
            </a:r>
            <a:r>
              <a:rPr lang="en-US" altLang="ko-KR" sz="2800" dirty="0">
                <a:latin typeface="Arial" panose="020B0604020202020204" pitchFamily="34" charset="0"/>
                <a:cs typeface="Arial" panose="020B0604020202020204" pitchFamily="34" charset="0"/>
              </a:rPr>
              <a:t> = 20</a:t>
            </a:r>
            <a:r>
              <a:rPr lang="el-GR" altLang="ko-KR" sz="2800">
                <a:latin typeface="Arial" panose="020B0604020202020204" pitchFamily="34" charset="0"/>
                <a:ea typeface="맑은 고딕" panose="020B0503020000020004" pitchFamily="50" charset="-127"/>
                <a:cs typeface="Arial" panose="020B0604020202020204" pitchFamily="34" charset="0"/>
              </a:rPr>
              <a:t>μ</a:t>
            </a:r>
            <a:r>
              <a:rPr lang="en-US" altLang="ko-KR" sz="2800" dirty="0">
                <a:latin typeface="Arial" panose="020B0604020202020204" pitchFamily="34" charset="0"/>
                <a:ea typeface="맑은 고딕" panose="020B0503020000020004" pitchFamily="50" charset="-127"/>
                <a:cs typeface="Arial" panose="020B0604020202020204" pitchFamily="34" charset="0"/>
              </a:rPr>
              <a:t>A</a:t>
            </a:r>
          </a:p>
          <a:p>
            <a:pPr marL="342900" indent="-342900" algn="just">
              <a:buFont typeface="Arial" panose="020B0604020202020204" pitchFamily="34" charset="0"/>
              <a:buChar char="•"/>
            </a:pPr>
            <a:r>
              <a:rPr lang="en-US" altLang="ko-KR" sz="2800" dirty="0">
                <a:latin typeface="Arial" panose="020B0604020202020204" pitchFamily="34" charset="0"/>
                <a:ea typeface="맑은 고딕" panose="020B0503020000020004" pitchFamily="50" charset="-127"/>
                <a:cs typeface="Arial" panose="020B0604020202020204" pitchFamily="34" charset="0"/>
              </a:rPr>
              <a:t>Monte Carlo 10000 times</a:t>
            </a:r>
            <a:endParaRPr lang="ko-KR" altLang="en-US" sz="2800" dirty="0">
              <a:latin typeface="Arial" panose="020B0604020202020204" pitchFamily="34" charset="0"/>
              <a:cs typeface="Arial" panose="020B0604020202020204" pitchFamily="34" charset="0"/>
            </a:endParaRPr>
          </a:p>
        </p:txBody>
      </p:sp>
      <p:pic>
        <p:nvPicPr>
          <p:cNvPr id="87" name="그림 86">
            <a:extLst>
              <a:ext uri="{FF2B5EF4-FFF2-40B4-BE49-F238E27FC236}">
                <a16:creationId xmlns:a16="http://schemas.microsoft.com/office/drawing/2014/main" id="{9904895A-F762-1E85-039A-1B301290BE62}"/>
              </a:ext>
            </a:extLst>
          </p:cNvPr>
          <p:cNvPicPr>
            <a:picLocks noChangeAspect="1"/>
          </p:cNvPicPr>
          <p:nvPr/>
        </p:nvPicPr>
        <p:blipFill>
          <a:blip r:embed="rId19"/>
          <a:stretch>
            <a:fillRect/>
          </a:stretch>
        </p:blipFill>
        <p:spPr>
          <a:xfrm>
            <a:off x="1020206" y="29947972"/>
            <a:ext cx="5540955" cy="3866402"/>
          </a:xfrm>
          <a:prstGeom prst="rect">
            <a:avLst/>
          </a:prstGeom>
        </p:spPr>
      </p:pic>
      <p:graphicFrame>
        <p:nvGraphicFramePr>
          <p:cNvPr id="88" name="개체 87">
            <a:extLst>
              <a:ext uri="{FF2B5EF4-FFF2-40B4-BE49-F238E27FC236}">
                <a16:creationId xmlns:a16="http://schemas.microsoft.com/office/drawing/2014/main" id="{85CA8332-A6F0-F09E-3553-6564FE5178B1}"/>
              </a:ext>
            </a:extLst>
          </p:cNvPr>
          <p:cNvGraphicFramePr>
            <a:graphicFrameLocks noChangeAspect="1"/>
          </p:cNvGraphicFramePr>
          <p:nvPr>
            <p:extLst>
              <p:ext uri="{D42A27DB-BD31-4B8C-83A1-F6EECF244321}">
                <p14:modId xmlns:p14="http://schemas.microsoft.com/office/powerpoint/2010/main" val="1607290341"/>
              </p:ext>
            </p:extLst>
          </p:nvPr>
        </p:nvGraphicFramePr>
        <p:xfrm>
          <a:off x="16133040" y="30347348"/>
          <a:ext cx="5895975" cy="5848350"/>
        </p:xfrm>
        <a:graphic>
          <a:graphicData uri="http://schemas.openxmlformats.org/presentationml/2006/ole">
            <mc:AlternateContent xmlns:mc="http://schemas.openxmlformats.org/markup-compatibility/2006">
              <mc:Choice xmlns:v="urn:schemas-microsoft-com:vml" Requires="v">
                <p:oleObj name="Visio" r:id="rId20" imgW="5895975" imgH="5848350" progId="Visio.Drawing.15">
                  <p:embed/>
                </p:oleObj>
              </mc:Choice>
              <mc:Fallback>
                <p:oleObj name="Visio" r:id="rId20" imgW="5895975" imgH="5848350" progId="Visio.Drawing.15">
                  <p:embed/>
                  <p:pic>
                    <p:nvPicPr>
                      <p:cNvPr id="0" name=""/>
                      <p:cNvPicPr/>
                      <p:nvPr/>
                    </p:nvPicPr>
                    <p:blipFill>
                      <a:blip r:embed="rId21"/>
                      <a:stretch>
                        <a:fillRect/>
                      </a:stretch>
                    </p:blipFill>
                    <p:spPr>
                      <a:xfrm>
                        <a:off x="16133040" y="30347348"/>
                        <a:ext cx="5895975" cy="5848350"/>
                      </a:xfrm>
                      <a:prstGeom prst="rect">
                        <a:avLst/>
                      </a:prstGeom>
                    </p:spPr>
                  </p:pic>
                </p:oleObj>
              </mc:Fallback>
            </mc:AlternateContent>
          </a:graphicData>
        </a:graphic>
      </p:graphicFrame>
      <p:graphicFrame>
        <p:nvGraphicFramePr>
          <p:cNvPr id="92" name="개체 91">
            <a:extLst>
              <a:ext uri="{FF2B5EF4-FFF2-40B4-BE49-F238E27FC236}">
                <a16:creationId xmlns:a16="http://schemas.microsoft.com/office/drawing/2014/main" id="{3731849E-959C-4C03-D9D3-0261F7F22536}"/>
              </a:ext>
            </a:extLst>
          </p:cNvPr>
          <p:cNvGraphicFramePr>
            <a:graphicFrameLocks noChangeAspect="1"/>
          </p:cNvGraphicFramePr>
          <p:nvPr>
            <p:extLst>
              <p:ext uri="{D42A27DB-BD31-4B8C-83A1-F6EECF244321}">
                <p14:modId xmlns:p14="http://schemas.microsoft.com/office/powerpoint/2010/main" val="3739272292"/>
              </p:ext>
            </p:extLst>
          </p:nvPr>
        </p:nvGraphicFramePr>
        <p:xfrm>
          <a:off x="22490366" y="30575418"/>
          <a:ext cx="6474562" cy="2609152"/>
        </p:xfrm>
        <a:graphic>
          <a:graphicData uri="http://schemas.openxmlformats.org/presentationml/2006/ole">
            <mc:AlternateContent xmlns:mc="http://schemas.openxmlformats.org/markup-compatibility/2006">
              <mc:Choice xmlns:v="urn:schemas-microsoft-com:vml" Requires="v">
                <p:oleObj name="Visio" r:id="rId22" imgW="8934450" imgH="3600450" progId="Visio.Drawing.15">
                  <p:embed/>
                </p:oleObj>
              </mc:Choice>
              <mc:Fallback>
                <p:oleObj name="Visio" r:id="rId22" imgW="8934450" imgH="3600450" progId="Visio.Drawing.15">
                  <p:embed/>
                  <p:pic>
                    <p:nvPicPr>
                      <p:cNvPr id="0" name=""/>
                      <p:cNvPicPr/>
                      <p:nvPr/>
                    </p:nvPicPr>
                    <p:blipFill>
                      <a:blip r:embed="rId23"/>
                      <a:stretch>
                        <a:fillRect/>
                      </a:stretch>
                    </p:blipFill>
                    <p:spPr>
                      <a:xfrm>
                        <a:off x="22490366" y="30575418"/>
                        <a:ext cx="6474562" cy="2609152"/>
                      </a:xfrm>
                      <a:prstGeom prst="rect">
                        <a:avLst/>
                      </a:prstGeom>
                    </p:spPr>
                  </p:pic>
                </p:oleObj>
              </mc:Fallback>
            </mc:AlternateContent>
          </a:graphicData>
        </a:graphic>
      </p:graphicFrame>
      <p:graphicFrame>
        <p:nvGraphicFramePr>
          <p:cNvPr id="94" name="개체 93">
            <a:extLst>
              <a:ext uri="{FF2B5EF4-FFF2-40B4-BE49-F238E27FC236}">
                <a16:creationId xmlns:a16="http://schemas.microsoft.com/office/drawing/2014/main" id="{267699BA-540E-9F1C-6474-4CCEF343DD4C}"/>
              </a:ext>
            </a:extLst>
          </p:cNvPr>
          <p:cNvGraphicFramePr>
            <a:graphicFrameLocks noChangeAspect="1"/>
          </p:cNvGraphicFramePr>
          <p:nvPr>
            <p:extLst>
              <p:ext uri="{D42A27DB-BD31-4B8C-83A1-F6EECF244321}">
                <p14:modId xmlns:p14="http://schemas.microsoft.com/office/powerpoint/2010/main" val="1750613547"/>
              </p:ext>
            </p:extLst>
          </p:nvPr>
        </p:nvGraphicFramePr>
        <p:xfrm>
          <a:off x="22490366" y="33763363"/>
          <a:ext cx="6474563" cy="2609152"/>
        </p:xfrm>
        <a:graphic>
          <a:graphicData uri="http://schemas.openxmlformats.org/presentationml/2006/ole">
            <mc:AlternateContent xmlns:mc="http://schemas.openxmlformats.org/markup-compatibility/2006">
              <mc:Choice xmlns:v="urn:schemas-microsoft-com:vml" Requires="v">
                <p:oleObj name="Visio" r:id="rId24" imgW="8934450" imgH="3600450" progId="Visio.Drawing.15">
                  <p:embed/>
                </p:oleObj>
              </mc:Choice>
              <mc:Fallback>
                <p:oleObj name="Visio" r:id="rId24" imgW="8934450" imgH="3600450" progId="Visio.Drawing.15">
                  <p:embed/>
                  <p:pic>
                    <p:nvPicPr>
                      <p:cNvPr id="0" name=""/>
                      <p:cNvPicPr/>
                      <p:nvPr/>
                    </p:nvPicPr>
                    <p:blipFill>
                      <a:blip r:embed="rId25"/>
                      <a:stretch>
                        <a:fillRect/>
                      </a:stretch>
                    </p:blipFill>
                    <p:spPr>
                      <a:xfrm>
                        <a:off x="22490366" y="33763363"/>
                        <a:ext cx="6474563" cy="2609152"/>
                      </a:xfrm>
                      <a:prstGeom prst="rect">
                        <a:avLst/>
                      </a:prstGeom>
                    </p:spPr>
                  </p:pic>
                </p:oleObj>
              </mc:Fallback>
            </mc:AlternateContent>
          </a:graphicData>
        </a:graphic>
      </p:graphicFrame>
      <p:pic>
        <p:nvPicPr>
          <p:cNvPr id="5" name="그림 4" descr="패턴, 사각형, 예술, 대칭이(가) 표시된 사진&#10;&#10;자동 생성된 설명">
            <a:extLst>
              <a:ext uri="{FF2B5EF4-FFF2-40B4-BE49-F238E27FC236}">
                <a16:creationId xmlns:a16="http://schemas.microsoft.com/office/drawing/2014/main" id="{A4A7189B-653A-599B-9D29-43C0CC66A63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205320" y="5495985"/>
            <a:ext cx="2426164" cy="2426164"/>
          </a:xfrm>
          <a:prstGeom prst="rect">
            <a:avLst/>
          </a:prstGeom>
        </p:spPr>
      </p:pic>
      <p:sp>
        <p:nvSpPr>
          <p:cNvPr id="10" name="TextBox 9">
            <a:extLst>
              <a:ext uri="{FF2B5EF4-FFF2-40B4-BE49-F238E27FC236}">
                <a16:creationId xmlns:a16="http://schemas.microsoft.com/office/drawing/2014/main" id="{2CBD3686-2658-6625-7600-1F1F96B9F07F}"/>
              </a:ext>
            </a:extLst>
          </p:cNvPr>
          <p:cNvSpPr txBox="1"/>
          <p:nvPr/>
        </p:nvSpPr>
        <p:spPr>
          <a:xfrm>
            <a:off x="841375" y="38612690"/>
            <a:ext cx="28615255" cy="1384995"/>
          </a:xfrm>
          <a:prstGeom prst="rect">
            <a:avLst/>
          </a:prstGeom>
          <a:noFill/>
        </p:spPr>
        <p:txBody>
          <a:bodyPr wrap="square" rtlCol="0">
            <a:spAutoFit/>
          </a:bodyPr>
          <a:lstStyle/>
          <a:p>
            <a:pPr algn="just"/>
            <a:r>
              <a:rPr lang="en-US" altLang="ko-KR" sz="2800" dirty="0">
                <a:latin typeface="Arial" panose="020B0604020202020204" pitchFamily="34" charset="0"/>
                <a:cs typeface="Arial" panose="020B0604020202020204" pitchFamily="34" charset="0"/>
              </a:rPr>
              <a:t>Simulation results demonstrated that the RE-OCCS clearly outperformed both OCCS and SDSC. However, issues arose during the chip fabrication process. The chip malfunctioned due to the read enable signal generated by the signal generator being directly connected to the PAD without passing through a buffer. As a result, the read enable signal was not properly transmitted to the SA array.</a:t>
            </a:r>
            <a:endParaRPr lang="ko-KR" altLang="en-US" sz="2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19D933F-4EF3-1C9B-E05C-8D04FCBC7E6D}"/>
              </a:ext>
            </a:extLst>
          </p:cNvPr>
          <p:cNvSpPr txBox="1"/>
          <p:nvPr/>
        </p:nvSpPr>
        <p:spPr>
          <a:xfrm>
            <a:off x="16133040" y="36342143"/>
            <a:ext cx="13184909" cy="954107"/>
          </a:xfrm>
          <a:prstGeom prst="rect">
            <a:avLst/>
          </a:prstGeom>
          <a:noFill/>
        </p:spPr>
        <p:txBody>
          <a:bodyPr wrap="square" rtlCol="0">
            <a:spAutoFit/>
          </a:bodyPr>
          <a:lstStyle/>
          <a:p>
            <a:pPr algn="just"/>
            <a:r>
              <a:rPr lang="en-US" altLang="ko-KR" sz="2800" dirty="0">
                <a:latin typeface="Arial" panose="020B0604020202020204" pitchFamily="34" charset="0"/>
                <a:cs typeface="Arial" panose="020B0604020202020204" pitchFamily="34" charset="0"/>
              </a:rPr>
              <a:t>As illustrated in the figure, the read-related signal was not transmitted to the SA array.</a:t>
            </a:r>
            <a:endParaRPr lang="ko-KR"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1997</TotalTime>
  <Words>585</Words>
  <Application>Microsoft Office PowerPoint</Application>
  <PresentationFormat>사용자 지정</PresentationFormat>
  <Paragraphs>43</Paragraphs>
  <Slides>1</Slides>
  <Notes>0</Notes>
  <HiddenSlides>0</HiddenSlides>
  <MMClips>0</MMClips>
  <ScaleCrop>false</ScaleCrop>
  <HeadingPairs>
    <vt:vector size="8" baseType="variant">
      <vt:variant>
        <vt:lpstr>사용한 글꼴</vt:lpstr>
      </vt:variant>
      <vt:variant>
        <vt:i4>3</vt:i4>
      </vt: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6" baseType="lpstr">
      <vt:lpstr>Arial</vt:lpstr>
      <vt:lpstr>Calibri</vt:lpstr>
      <vt:lpstr>Calibri Light</vt:lpstr>
      <vt:lpstr>Office 테마</vt:lpstr>
      <vt:lpstr>Visio</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김재환/전자공학과</cp:lastModifiedBy>
  <cp:revision>63</cp:revision>
  <dcterms:created xsi:type="dcterms:W3CDTF">2018-03-08T06:02:33Z</dcterms:created>
  <dcterms:modified xsi:type="dcterms:W3CDTF">2024-06-20T09:55:40Z</dcterms:modified>
</cp:coreProperties>
</file>