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>
        <p:scale>
          <a:sx n="25" d="100"/>
          <a:sy n="25" d="100"/>
        </p:scale>
        <p:origin x="222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2024-06-25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25AC433-E041-6C4D-4EFA-011460567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2463"/>
              </p:ext>
            </p:extLst>
          </p:nvPr>
        </p:nvGraphicFramePr>
        <p:xfrm>
          <a:off x="757928" y="4683045"/>
          <a:ext cx="28759356" cy="34627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962">
                  <a:extLst>
                    <a:ext uri="{9D8B030D-6E8A-4147-A177-3AD203B41FA5}">
                      <a16:colId xmlns:a16="http://schemas.microsoft.com/office/drawing/2014/main" val="3828639060"/>
                    </a:ext>
                  </a:extLst>
                </a:gridCol>
                <a:gridCol w="5294974">
                  <a:extLst>
                    <a:ext uri="{9D8B030D-6E8A-4147-A177-3AD203B41FA5}">
                      <a16:colId xmlns:a16="http://schemas.microsoft.com/office/drawing/2014/main" val="731930322"/>
                    </a:ext>
                  </a:extLst>
                </a:gridCol>
                <a:gridCol w="500616">
                  <a:extLst>
                    <a:ext uri="{9D8B030D-6E8A-4147-A177-3AD203B41FA5}">
                      <a16:colId xmlns:a16="http://schemas.microsoft.com/office/drawing/2014/main" val="2174287928"/>
                    </a:ext>
                  </a:extLst>
                </a:gridCol>
                <a:gridCol w="3088321">
                  <a:extLst>
                    <a:ext uri="{9D8B030D-6E8A-4147-A177-3AD203B41FA5}">
                      <a16:colId xmlns:a16="http://schemas.microsoft.com/office/drawing/2014/main" val="1156338696"/>
                    </a:ext>
                  </a:extLst>
                </a:gridCol>
                <a:gridCol w="342609">
                  <a:extLst>
                    <a:ext uri="{9D8B030D-6E8A-4147-A177-3AD203B41FA5}">
                      <a16:colId xmlns:a16="http://schemas.microsoft.com/office/drawing/2014/main" val="1589665809"/>
                    </a:ext>
                  </a:extLst>
                </a:gridCol>
                <a:gridCol w="6350332">
                  <a:extLst>
                    <a:ext uri="{9D8B030D-6E8A-4147-A177-3AD203B41FA5}">
                      <a16:colId xmlns:a16="http://schemas.microsoft.com/office/drawing/2014/main" val="3323421829"/>
                    </a:ext>
                  </a:extLst>
                </a:gridCol>
                <a:gridCol w="9023542">
                  <a:extLst>
                    <a:ext uri="{9D8B030D-6E8A-4147-A177-3AD203B41FA5}">
                      <a16:colId xmlns:a16="http://schemas.microsoft.com/office/drawing/2014/main" val="1362239451"/>
                    </a:ext>
                  </a:extLst>
                </a:gridCol>
              </a:tblGrid>
              <a:tr h="4573771">
                <a:tc gridSpan="7"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ko-KR" sz="8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50MHz-BW 168.8dB-FoM 2x Time-interleaved</a:t>
                      </a:r>
                      <a:r>
                        <a:rPr lang="en-US" altLang="ko-KR" sz="8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x-none" altLang="ko-KR" sz="8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Bandpass</a:t>
                      </a:r>
                      <a:endParaRPr lang="en-US" altLang="ko-KR" sz="8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ko-KR" sz="8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Noise Shaping SAR ADC Using Passive Filter</a:t>
                      </a:r>
                      <a:endParaRPr lang="en-US" altLang="ko-KR" sz="8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Seungjun</a:t>
                      </a:r>
                      <a:r>
                        <a:rPr lang="en-US" altLang="ko-KR" sz="4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Song and </a:t>
                      </a:r>
                      <a:r>
                        <a:rPr lang="en-US" altLang="ko-KR" sz="4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Hyungil</a:t>
                      </a:r>
                      <a:r>
                        <a:rPr lang="en-US" altLang="ko-KR" sz="4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Chae</a:t>
                      </a:r>
                    </a:p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Konkuk</a:t>
                      </a:r>
                      <a:r>
                        <a:rPr lang="en-US" altLang="ko-KR" sz="4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University</a:t>
                      </a:r>
                      <a:endParaRPr lang="ko-KR" altLang="ko-KR" sz="3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183420"/>
                  </a:ext>
                </a:extLst>
              </a:tr>
              <a:tr h="943777">
                <a:tc gridSpan="7">
                  <a:txBody>
                    <a:bodyPr/>
                    <a:lstStyle/>
                    <a:p>
                      <a:pPr latinLnBrk="1"/>
                      <a:endParaRPr lang="ko-KR" altLang="en-US" sz="40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26578"/>
                  </a:ext>
                </a:extLst>
              </a:tr>
              <a:tr h="2549716">
                <a:tc gridSpan="7">
                  <a:txBody>
                    <a:bodyPr/>
                    <a:lstStyle/>
                    <a:p>
                      <a:pPr marL="457200" marR="0" lvl="0" indent="-4572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3200" dirty="0">
                          <a:latin typeface="+mn-lt"/>
                          <a:ea typeface="+mn-ea"/>
                        </a:rPr>
                        <a:t>Bandpass analog-to-digital converters (BP ADCs) are one of the main building blocks used to simplify RF receivers by directly  digitizing IF signals.</a:t>
                      </a:r>
                    </a:p>
                    <a:p>
                      <a:pPr marL="457200" marR="0" lvl="0" indent="-4572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3200" dirty="0"/>
                        <a:t>The CT structures have high power consumption, and the DT structures have low bandwidth(BW) performance.</a:t>
                      </a:r>
                      <a:endParaRPr lang="en-US" altLang="ko-KR" sz="3200" dirty="0">
                        <a:latin typeface="+mn-lt"/>
                        <a:ea typeface="+mn-ea"/>
                      </a:endParaRPr>
                    </a:p>
                    <a:p>
                      <a:pPr marL="457200" marR="0" lvl="0" indent="-4572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3200" dirty="0">
                          <a:latin typeface="+mn-lt"/>
                          <a:ea typeface="+mn-ea"/>
                        </a:rPr>
                        <a:t>For effective time interleaving by maximizing the speed and BW of a single channel, this work proposes a TI BP NS-SAR ADC consisting of two 1st-order HP ADC channels. </a:t>
                      </a:r>
                      <a:endParaRPr lang="ko-KR" altLang="en-US" sz="3200" dirty="0">
                        <a:latin typeface="+mn-lt"/>
                        <a:ea typeface="+mn-ea"/>
                      </a:endParaRPr>
                    </a:p>
                  </a:txBody>
                  <a:tcPr marL="245160" marR="24516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179618"/>
                  </a:ext>
                </a:extLst>
              </a:tr>
              <a:tr h="943777">
                <a:tc gridSpan="7"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834304"/>
                  </a:ext>
                </a:extLst>
              </a:tr>
              <a:tr h="9000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latin typeface="+mn-lt"/>
                          <a:ea typeface="+mn-ea"/>
                        </a:rPr>
                        <a:t>Block diagram of proposed BP ADC</a:t>
                      </a:r>
                      <a:r>
                        <a:rPr lang="ko-KR" altLang="en-US" sz="3200" b="1" dirty="0"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ko-KR" sz="3200" b="1" dirty="0">
                          <a:latin typeface="+mn-lt"/>
                          <a:ea typeface="+mn-ea"/>
                        </a:rPr>
                        <a:t>and</a:t>
                      </a:r>
                      <a:r>
                        <a:rPr lang="ko-KR" altLang="en-US" sz="3200" b="1" dirty="0"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ko-KR" sz="3200" b="1" dirty="0">
                          <a:latin typeface="+mn-lt"/>
                          <a:ea typeface="+mn-ea"/>
                        </a:rPr>
                        <a:t>NTF plot</a:t>
                      </a:r>
                      <a:endParaRPr lang="ko-KR" altLang="en-US" sz="3200" b="1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8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latin typeface="+mn-lt"/>
                          <a:ea typeface="+mn-ea"/>
                        </a:rPr>
                        <a:t>Operation of HP NS-SAR for single channel and circuit implementation of TI BP NS-SAR ADC</a:t>
                      </a:r>
                      <a:endParaRPr lang="ko-KR" altLang="en-US" sz="3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40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565373"/>
                  </a:ext>
                </a:extLst>
              </a:tr>
              <a:tr h="6588363">
                <a:tc gridSpan="2">
                  <a:txBody>
                    <a:bodyPr/>
                    <a:lstStyle/>
                    <a:p>
                      <a:pPr latinLnBrk="1"/>
                      <a:endParaRPr lang="ko-KR" altLang="en-US" sz="2400" b="1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40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284894"/>
                  </a:ext>
                </a:extLst>
              </a:tr>
              <a:tr h="3326351">
                <a:tc gridSpan="2"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altLang="ko-KR" sz="2800" dirty="0"/>
                        <a:t> </a:t>
                      </a:r>
                      <a:r>
                        <a:rPr lang="en-US" altLang="ko-KR" sz="2800" b="1" dirty="0"/>
                        <a:t>Enhanced loop filter due to adjusted NTF coefficients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lang="en-US" altLang="ko-KR" sz="2800" dirty="0">
                          <a:sym typeface="Wingdings" panose="05000000000000000000" pitchFamily="2" charset="2"/>
                        </a:rPr>
                        <a:t> In-band noise reduction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lang="en-US" altLang="ko-KR" sz="2800" dirty="0"/>
                        <a:t> 20% reduction in loop-filter capacitor(0.2C</a:t>
                      </a:r>
                      <a:r>
                        <a:rPr lang="en-US" altLang="ko-KR" sz="2800" baseline="-25000" dirty="0"/>
                        <a:t>DAC</a:t>
                      </a:r>
                      <a:r>
                        <a:rPr lang="en-US" altLang="ko-KR" sz="2800" dirty="0"/>
                        <a:t>)</a:t>
                      </a:r>
                      <a:br>
                        <a:rPr lang="en-US" altLang="ko-KR" sz="2800" dirty="0"/>
                      </a:br>
                      <a:r>
                        <a:rPr lang="en-US" altLang="ko-KR" sz="2800" dirty="0"/>
                        <a:t>   → </a:t>
                      </a:r>
                      <a:r>
                        <a:rPr lang="en-US" altLang="ko-KR" sz="2800" b="1" dirty="0"/>
                        <a:t>Area reduction </a:t>
                      </a:r>
                      <a:r>
                        <a:rPr lang="en-US" altLang="ko-KR" sz="2800" dirty="0"/>
                        <a:t>and </a:t>
                      </a:r>
                      <a:r>
                        <a:rPr lang="en-US" altLang="ko-KR" sz="2800" b="1" dirty="0"/>
                        <a:t>charge sharing speed improvement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lang="en-US" altLang="ko-KR" sz="2800" dirty="0">
                          <a:sym typeface="Wingdings" panose="05000000000000000000" pitchFamily="2" charset="2"/>
                        </a:rPr>
                        <a:t> still stable with a margin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ko-KR" sz="2800" b="1" dirty="0"/>
                        <a:t> 5-step behavior of a single channel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altLang="ko-KR" sz="2800" dirty="0"/>
                        <a:t>Residual voltage generation after the (K-1)</a:t>
                      </a:r>
                      <a:r>
                        <a:rPr lang="en-US" altLang="ko-KR" sz="2800" dirty="0" err="1"/>
                        <a:t>th</a:t>
                      </a:r>
                      <a:r>
                        <a:rPr lang="en-US" altLang="ko-KR" sz="2800" dirty="0"/>
                        <a:t> conversion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altLang="ko-KR" sz="2800" dirty="0"/>
                        <a:t>Filtered voltage generation by residual voltage charge-sharing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altLang="ko-KR" sz="2800" dirty="0"/>
                        <a:t>Sampling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altLang="ko-KR" sz="2800" dirty="0"/>
                        <a:t>Conversion preparation with passive gain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altLang="ko-KR" sz="2800" dirty="0"/>
                        <a:t>Conversion</a:t>
                      </a:r>
                      <a:endParaRPr lang="ko-KR" altLang="en-US" sz="28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40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latin typeface="+mn-lt"/>
                        </a:rPr>
                        <a:t> Circuit implementation</a:t>
                      </a:r>
                    </a:p>
                    <a:p>
                      <a:pPr marL="457200" marR="0" lvl="0" indent="-4572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2800" dirty="0">
                          <a:latin typeface="+mn-lt"/>
                        </a:rPr>
                        <a:t>Coarse-fine structure</a:t>
                      </a:r>
                    </a:p>
                    <a:p>
                      <a:pPr marL="457200" marR="0" lvl="0" indent="-4572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2800" dirty="0">
                          <a:latin typeface="+mn-lt"/>
                        </a:rPr>
                        <a:t>DWA : reduced CDAC mismatch</a:t>
                      </a:r>
                    </a:p>
                    <a:p>
                      <a:pPr marL="457200" marR="0" lvl="0" indent="-4572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2800" dirty="0">
                          <a:latin typeface="+mn-lt"/>
                        </a:rPr>
                        <a:t>Redundant bit : </a:t>
                      </a:r>
                      <a:r>
                        <a:rPr lang="en-US" altLang="ko-KR" sz="2800" dirty="0"/>
                        <a:t>eliminate coarse-to-fine mismatch(64C) </a:t>
                      </a:r>
                    </a:p>
                    <a:p>
                      <a:pPr marL="0" marR="0" lvl="0" indent="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2800" dirty="0"/>
                        <a:t>                                  and settling error(4C)</a:t>
                      </a:r>
                    </a:p>
                    <a:p>
                      <a:pPr marL="457200" marR="0" lvl="0" indent="-4572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2800" dirty="0"/>
                        <a:t>Decimation filter :  based on quadrature sampling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571769"/>
                  </a:ext>
                </a:extLst>
              </a:tr>
              <a:tr h="943777">
                <a:tc gridSpan="7"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804197"/>
                  </a:ext>
                </a:extLst>
              </a:tr>
              <a:tr h="900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latin typeface="+mn-lt"/>
                          <a:ea typeface="+mn-ea"/>
                        </a:rPr>
                        <a:t>Test setup,</a:t>
                      </a:r>
                      <a:r>
                        <a:rPr lang="ko-KR" altLang="en-US" sz="3200" b="1" dirty="0"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ko-KR" sz="3200" b="1" dirty="0">
                          <a:latin typeface="+mn-lt"/>
                          <a:ea typeface="+mn-ea"/>
                        </a:rPr>
                        <a:t>die photo, and measured</a:t>
                      </a:r>
                      <a:r>
                        <a:rPr lang="ko-KR" altLang="en-US" sz="3200" b="1" dirty="0"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ko-KR" sz="3200" b="1" dirty="0">
                          <a:latin typeface="+mn-lt"/>
                          <a:ea typeface="+mn-ea"/>
                        </a:rPr>
                        <a:t>PSD</a:t>
                      </a:r>
                      <a:endParaRPr lang="ko-KR" altLang="en-US" sz="3200" b="1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200" b="1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latin typeface="+mn-lt"/>
                        </a:rPr>
                        <a:t>Comparison table and</a:t>
                      </a:r>
                      <a:r>
                        <a:rPr lang="ko-KR" altLang="en-US" sz="3200" b="1" dirty="0">
                          <a:latin typeface="+mn-lt"/>
                        </a:rPr>
                        <a:t> </a:t>
                      </a:r>
                      <a:r>
                        <a:rPr lang="en-US" altLang="ko-KR" sz="3200" b="1" dirty="0">
                          <a:latin typeface="+mn-lt"/>
                        </a:rPr>
                        <a:t>energy efficiency comparison</a:t>
                      </a:r>
                      <a:endParaRPr lang="ko-KR" altLang="en-US" sz="3200" b="1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092666"/>
                  </a:ext>
                </a:extLst>
              </a:tr>
              <a:tr h="6062456">
                <a:tc gridSpan="4"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405643"/>
                  </a:ext>
                </a:extLst>
              </a:tr>
              <a:tr h="3539142">
                <a:tc>
                  <a:txBody>
                    <a:bodyPr/>
                    <a:lstStyle/>
                    <a:p>
                      <a:pPr marL="342900" indent="-342900" latinLnBrk="1">
                        <a:buFont typeface="Wingdings" panose="05000000000000000000" pitchFamily="2" charset="2"/>
                        <a:buChar char="l"/>
                      </a:pPr>
                      <a:r>
                        <a:rPr lang="en-US" altLang="ko-KR" sz="2800" dirty="0">
                          <a:latin typeface="+mn-lt"/>
                          <a:ea typeface="+mn-ea"/>
                        </a:rPr>
                        <a:t> Process : 28nm CMOS</a:t>
                      </a:r>
                    </a:p>
                    <a:p>
                      <a:pPr marL="342900" marR="0" lvl="0" indent="-3429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2800" dirty="0">
                          <a:latin typeface="+mn-lt"/>
                          <a:ea typeface="+mn-ea"/>
                        </a:rPr>
                        <a:t> Supply voltage : 0.9V</a:t>
                      </a:r>
                    </a:p>
                    <a:p>
                      <a:pPr marL="342900" indent="-342900" latinLnBrk="1">
                        <a:buFont typeface="Wingdings" panose="05000000000000000000" pitchFamily="2" charset="2"/>
                        <a:buChar char="l"/>
                      </a:pPr>
                      <a:r>
                        <a:rPr lang="en-US" altLang="ko-KR" sz="2800" dirty="0">
                          <a:latin typeface="+mn-lt"/>
                          <a:ea typeface="+mn-ea"/>
                        </a:rPr>
                        <a:t> Active area : 0.026mm</a:t>
                      </a:r>
                      <a:r>
                        <a:rPr lang="en-US" altLang="ko-KR" sz="2800" baseline="30000" dirty="0">
                          <a:latin typeface="+mn-lt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457200" marR="0" lvl="0" indent="-4572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2800" dirty="0"/>
                        <a:t>(top middle) Single Channel HP ADC output</a:t>
                      </a:r>
                    </a:p>
                    <a:p>
                      <a:pPr marL="457200" marR="0" lvl="0" indent="-4572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2800" dirty="0"/>
                        <a:t>(top right) BP ADC raw output</a:t>
                      </a:r>
                    </a:p>
                    <a:p>
                      <a:pPr marL="457200" marR="0" lvl="0" indent="-4572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2800" dirty="0"/>
                        <a:t>(bottom middle) Zooming in on the in-band</a:t>
                      </a:r>
                    </a:p>
                    <a:p>
                      <a:pPr marL="457200" marR="0" lvl="0" indent="-4572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2800" dirty="0"/>
                        <a:t>(bottom right) BP ADC decimated output</a:t>
                      </a:r>
                    </a:p>
                    <a:p>
                      <a:pPr marL="457200" marR="0" lvl="0" indent="-4572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2800" dirty="0"/>
                        <a:t>SNDR : 63.8dB(raw, 200M) / 64.2dB(decimated, 400M)</a:t>
                      </a:r>
                    </a:p>
                    <a:p>
                      <a:pPr marL="457200" marR="0" lvl="0" indent="-4572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2800" dirty="0"/>
                        <a:t>Performance limitation : mismatched tone at Fs/4.</a:t>
                      </a:r>
                    </a:p>
                    <a:p>
                      <a:pPr marL="457200" marR="0" lvl="0" indent="-4572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2800" dirty="0"/>
                        <a:t>Calibration : offset calibration and on-chip DWA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57200" indent="-457200" latinLnBrk="1">
                        <a:buFont typeface="Wingdings" panose="05000000000000000000" pitchFamily="2" charset="2"/>
                        <a:buChar char="l"/>
                      </a:pPr>
                      <a:r>
                        <a:rPr lang="en-US" altLang="ko-KR" sz="2800" dirty="0"/>
                        <a:t>(left) Comparison table with recently reported bandpass ADCs</a:t>
                      </a:r>
                    </a:p>
                    <a:p>
                      <a:pPr marL="720000" lvl="1" indent="-457200" latinLnBrk="1"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2800" dirty="0"/>
                        <a:t>Fast sampling speed and widest bandwidth among DT structures</a:t>
                      </a:r>
                    </a:p>
                    <a:p>
                      <a:pPr marL="720000" lvl="1" indent="-457200" latinLnBrk="1"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2800" dirty="0"/>
                        <a:t>Lowest supply voltage</a:t>
                      </a:r>
                    </a:p>
                    <a:p>
                      <a:pPr marL="720000" lvl="1" indent="-457200" latinLnBrk="1"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2800" dirty="0"/>
                        <a:t>Best power efficiency achieved with the lowest power consumption</a:t>
                      </a:r>
                    </a:p>
                    <a:p>
                      <a:pPr marL="262800" lvl="1" indent="0" latinLnBrk="1">
                        <a:buFont typeface="Wingdings" panose="05000000000000000000" pitchFamily="2" charset="2"/>
                        <a:buNone/>
                      </a:pPr>
                      <a:endParaRPr lang="en-US" altLang="ko-KR" sz="2800" dirty="0"/>
                    </a:p>
                    <a:p>
                      <a:pPr marL="457200" marR="0" lvl="0" indent="-4572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2800" dirty="0"/>
                        <a:t>(right) Power efficiency comparison with BP ADCs previously reported in ISSCC and VLSI symposium</a:t>
                      </a:r>
                    </a:p>
                    <a:p>
                      <a:pPr marL="720000" marR="0" lvl="0" indent="-457200" algn="l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ko-KR" sz="2800" dirty="0"/>
                        <a:t>Showing the best performance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15323"/>
                  </a:ext>
                </a:extLst>
              </a:tr>
              <a:tr h="943777">
                <a:tc gridSpan="7"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275811"/>
                  </a:ext>
                </a:extLst>
              </a:tr>
              <a:tr h="2412667">
                <a:tc gridSpan="7">
                  <a:txBody>
                    <a:bodyPr/>
                    <a:lstStyle/>
                    <a:p>
                      <a:pPr marL="4884130" lvl="3" indent="-3429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ko-KR" sz="3200" dirty="0"/>
                        <a:t> An improved passive loop filter was presented. This improved speed and reduced filter capacitor size by 20%.</a:t>
                      </a:r>
                    </a:p>
                    <a:p>
                      <a:pPr marL="4884130" lvl="3" indent="-3429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ko-KR" sz="3200" dirty="0"/>
                        <a:t> A single channel 1st order high pass noise shaping SAR ADC was presented.</a:t>
                      </a:r>
                    </a:p>
                    <a:p>
                      <a:pPr marL="4884130" lvl="3" indent="-342900" algn="l">
                        <a:buFont typeface="Wingdings" panose="05000000000000000000" pitchFamily="2" charset="2"/>
                        <a:buChar char="l"/>
                      </a:pPr>
                      <a:r>
                        <a:rPr lang="en-US" altLang="ko-KR" sz="3200" dirty="0"/>
                        <a:t> This work shows the best power efficiency among BP ADCs and has the widest bandwidth among DT structures.</a:t>
                      </a:r>
                      <a:endParaRPr lang="ko-KR" altLang="en-US" sz="32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999564"/>
                  </a:ext>
                </a:extLst>
              </a:tr>
            </a:tbl>
          </a:graphicData>
        </a:graphic>
      </p:graphicFrame>
      <p:grpSp>
        <p:nvGrpSpPr>
          <p:cNvPr id="11" name="그룹 10">
            <a:extLst>
              <a:ext uri="{FF2B5EF4-FFF2-40B4-BE49-F238E27FC236}">
                <a16:creationId xmlns:a16="http://schemas.microsoft.com/office/drawing/2014/main" id="{9586C7B7-9C0B-F08F-A28C-2EF459E7BCBF}"/>
              </a:ext>
            </a:extLst>
          </p:cNvPr>
          <p:cNvGrpSpPr/>
          <p:nvPr/>
        </p:nvGrpSpPr>
        <p:grpSpPr>
          <a:xfrm>
            <a:off x="815743" y="26414600"/>
            <a:ext cx="12870779" cy="5985151"/>
            <a:chOff x="1995570" y="24382348"/>
            <a:chExt cx="11779685" cy="5477772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B456B25A-1ACA-AD36-A09D-F94A4299B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376" y="24382348"/>
              <a:ext cx="7792879" cy="5477772"/>
            </a:xfrm>
            <a:prstGeom prst="rect">
              <a:avLst/>
            </a:prstGeom>
          </p:spPr>
        </p:pic>
        <p:pic>
          <p:nvPicPr>
            <p:cNvPr id="7" name="그림 6" descr="텍스트, 스크린샷, 직사각형이(가) 표시된 사진&#10;&#10;자동 생성된 설명">
              <a:extLst>
                <a:ext uri="{FF2B5EF4-FFF2-40B4-BE49-F238E27FC236}">
                  <a16:creationId xmlns:a16="http://schemas.microsoft.com/office/drawing/2014/main" id="{6BC7ADEC-7A25-B876-0B99-EF60C4FEB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5570" y="27045138"/>
              <a:ext cx="3986806" cy="2655052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5E66C9D-305D-B5A0-4FA9-16CBCFD58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7379" y="24382348"/>
              <a:ext cx="3062180" cy="2523906"/>
            </a:xfrm>
            <a:prstGeom prst="rect">
              <a:avLst/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CDED927D-A566-231C-3C7F-E1D3319006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4"/>
          <a:stretch/>
        </p:blipFill>
        <p:spPr bwMode="auto">
          <a:xfrm>
            <a:off x="10937433" y="14692213"/>
            <a:ext cx="7942527" cy="6403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925DF65-180E-BEFC-6333-F6C1505674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22" y="14721709"/>
            <a:ext cx="8924490" cy="640351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8726A67-98E7-968F-8FAF-5E0F90981269}"/>
              </a:ext>
            </a:extLst>
          </p:cNvPr>
          <p:cNvSpPr txBox="1">
            <a:spLocks/>
          </p:cNvSpPr>
          <p:nvPr/>
        </p:nvSpPr>
        <p:spPr>
          <a:xfrm>
            <a:off x="24353016" y="26828273"/>
            <a:ext cx="4708043" cy="318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Clr>
                <a:srgbClr val="18621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86210"/>
              </a:buClr>
              <a:buFont typeface="LucidaGrande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8621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86210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86210"/>
              </a:buClr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/>
              <a:t>[B. </a:t>
            </a:r>
            <a:r>
              <a:rPr lang="en-US" sz="1600" dirty="0" err="1"/>
              <a:t>Murmann</a:t>
            </a:r>
            <a:r>
              <a:rPr lang="en-US" sz="1600" dirty="0"/>
              <a:t>, "ADC Performance Survey 1997-2023"]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1A5EE9F-F19F-B55A-FFBC-C57790B64F6B}"/>
              </a:ext>
            </a:extLst>
          </p:cNvPr>
          <p:cNvSpPr txBox="1">
            <a:spLocks/>
          </p:cNvSpPr>
          <p:nvPr/>
        </p:nvSpPr>
        <p:spPr>
          <a:xfrm>
            <a:off x="9782626" y="39455645"/>
            <a:ext cx="19749938" cy="696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Clr>
                <a:srgbClr val="18621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86210"/>
              </a:buClr>
              <a:buFont typeface="LucidaGrande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8621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86210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86210"/>
              </a:buClr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3200" b="1" dirty="0"/>
              <a:t>The chip fabrication and EDA tool were supported by the IC Design Education Center(IDEC), Korea.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DE461E-C46A-5130-97D1-210C85AA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771" y="6439909"/>
            <a:ext cx="2619639" cy="26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27B6B94-E8A2-CA01-3AB6-C6F1BFB513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0991"/>
          <a:stretch/>
        </p:blipFill>
        <p:spPr>
          <a:xfrm>
            <a:off x="14174939" y="26562080"/>
            <a:ext cx="8534596" cy="574298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1A0B08B-B8A3-44F3-D39B-7499CFDBF4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2639" y="27081948"/>
            <a:ext cx="6542387" cy="505127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76660DC-6BEF-B4D0-EDAB-1C2CB86863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01368" y="14721371"/>
            <a:ext cx="10753511" cy="64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2964</TotalTime>
  <Words>455</Words>
  <Application>Microsoft Office PowerPoint</Application>
  <PresentationFormat>사용자 지정</PresentationFormat>
  <Paragraphs>50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송승준</cp:lastModifiedBy>
  <cp:revision>24</cp:revision>
  <dcterms:created xsi:type="dcterms:W3CDTF">2018-03-08T06:02:33Z</dcterms:created>
  <dcterms:modified xsi:type="dcterms:W3CDTF">2024-06-25T17:31:51Z</dcterms:modified>
</cp:coreProperties>
</file>