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8" d="100"/>
          <a:sy n="18" d="100"/>
        </p:scale>
        <p:origin x="2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2024-04-22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2024-04-22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89287E63-14A2-6AA5-94A4-B14444049F7B}"/>
              </a:ext>
            </a:extLst>
          </p:cNvPr>
          <p:cNvSpPr/>
          <p:nvPr/>
        </p:nvSpPr>
        <p:spPr>
          <a:xfrm>
            <a:off x="281082" y="30148214"/>
            <a:ext cx="29660849" cy="10341906"/>
          </a:xfrm>
          <a:prstGeom prst="rect">
            <a:avLst/>
          </a:prstGeom>
          <a:solidFill>
            <a:schemeClr val="bg1"/>
          </a:solidFill>
          <a:ln w="76200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9287E63-14A2-6AA5-94A4-B14444049F7B}"/>
              </a:ext>
            </a:extLst>
          </p:cNvPr>
          <p:cNvSpPr/>
          <p:nvPr/>
        </p:nvSpPr>
        <p:spPr>
          <a:xfrm>
            <a:off x="304799" y="18136657"/>
            <a:ext cx="29660849" cy="11236569"/>
          </a:xfrm>
          <a:prstGeom prst="rect">
            <a:avLst/>
          </a:prstGeom>
          <a:solidFill>
            <a:schemeClr val="bg1"/>
          </a:solidFill>
          <a:ln w="76200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9287E63-14A2-6AA5-94A4-B14444049F7B}"/>
              </a:ext>
            </a:extLst>
          </p:cNvPr>
          <p:cNvSpPr/>
          <p:nvPr/>
        </p:nvSpPr>
        <p:spPr>
          <a:xfrm>
            <a:off x="304799" y="8808533"/>
            <a:ext cx="29660849" cy="8553136"/>
          </a:xfrm>
          <a:prstGeom prst="rect">
            <a:avLst/>
          </a:prstGeom>
          <a:solidFill>
            <a:schemeClr val="bg1"/>
          </a:solidFill>
          <a:ln w="76200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5E16E85-40E7-4051-AD42-3ECF37045D73}"/>
              </a:ext>
            </a:extLst>
          </p:cNvPr>
          <p:cNvSpPr/>
          <p:nvPr/>
        </p:nvSpPr>
        <p:spPr>
          <a:xfrm>
            <a:off x="2341702" y="12987950"/>
            <a:ext cx="8498413" cy="894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215" spc="1043" dirty="0">
                <a:solidFill>
                  <a:schemeClr val="bg1"/>
                </a:solidFill>
                <a:latin typeface="+mj-ea"/>
                <a:ea typeface="+mj-ea"/>
              </a:rPr>
              <a:t>연구개발내용</a:t>
            </a:r>
          </a:p>
        </p:txBody>
      </p:sp>
      <p:sp>
        <p:nvSpPr>
          <p:cNvPr id="14" name="모서리가 둥근 직사각형 17">
            <a:extLst>
              <a:ext uri="{FF2B5EF4-FFF2-40B4-BE49-F238E27FC236}">
                <a16:creationId xmlns:a16="http://schemas.microsoft.com/office/drawing/2014/main" id="{C2F74CDA-745C-424B-ABB2-1C791AF2E332}"/>
              </a:ext>
            </a:extLst>
          </p:cNvPr>
          <p:cNvSpPr/>
          <p:nvPr/>
        </p:nvSpPr>
        <p:spPr>
          <a:xfrm>
            <a:off x="304800" y="3892573"/>
            <a:ext cx="29660849" cy="4095236"/>
          </a:xfrm>
          <a:prstGeom prst="roundRect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latinLnBrk="1"/>
            <a:r>
              <a:rPr lang="en-US" altLang="ko-KR" sz="8000" b="1" dirty="0" smtClean="0">
                <a:cs typeface="Times New Roman" panose="02020603050405020304" pitchFamily="18" charset="0"/>
              </a:rPr>
              <a:t>Design of Power Efficient Inductor-First Buck-Boost Converter</a:t>
            </a:r>
            <a:br>
              <a:rPr lang="en-US" altLang="ko-KR" sz="8000" b="1" dirty="0" smtClean="0">
                <a:cs typeface="Times New Roman" panose="02020603050405020304" pitchFamily="18" charset="0"/>
              </a:rPr>
            </a:br>
            <a:r>
              <a:rPr lang="en-US" altLang="ko-KR" sz="8000" b="1" dirty="0" smtClean="0">
                <a:cs typeface="Times New Roman" panose="02020603050405020304" pitchFamily="18" charset="0"/>
              </a:rPr>
              <a:t>Using Three Power Switches</a:t>
            </a:r>
          </a:p>
          <a:p>
            <a:pPr algn="ctr" latinLnBrk="1"/>
            <a:r>
              <a:rPr lang="en-US" altLang="ko-KR" sz="5400" b="1" dirty="0" smtClean="0">
                <a:cs typeface="Times New Roman" panose="02020603050405020304" pitchFamily="18" charset="0"/>
              </a:rPr>
              <a:t>Mina Shin, </a:t>
            </a:r>
            <a:r>
              <a:rPr lang="en-US" altLang="ko-KR" sz="5400" b="1" dirty="0" err="1" smtClean="0">
                <a:cs typeface="Times New Roman" panose="02020603050405020304" pitchFamily="18" charset="0"/>
              </a:rPr>
              <a:t>Kunhee</a:t>
            </a:r>
            <a:r>
              <a:rPr lang="en-US" altLang="ko-KR" sz="5400" b="1" dirty="0" smtClean="0">
                <a:cs typeface="Times New Roman" panose="02020603050405020304" pitchFamily="18" charset="0"/>
              </a:rPr>
              <a:t> Cho</a:t>
            </a:r>
            <a:endParaRPr lang="en-US" altLang="ko-KR" sz="5400" b="1" baseline="30000" dirty="0" smtClean="0">
              <a:cs typeface="Times New Roman" panose="02020603050405020304" pitchFamily="18" charset="0"/>
            </a:endParaRPr>
          </a:p>
          <a:p>
            <a:pPr algn="ctr" latinLnBrk="1"/>
            <a:r>
              <a:rPr lang="en-US" altLang="ko-KR" sz="5400" b="1" dirty="0" err="1" smtClean="0">
                <a:cs typeface="Times New Roman" panose="02020603050405020304" pitchFamily="18" charset="0"/>
              </a:rPr>
              <a:t>Kyungpook</a:t>
            </a:r>
            <a:r>
              <a:rPr lang="en-US" altLang="ko-KR" sz="5400" b="1" dirty="0" smtClean="0">
                <a:cs typeface="Times New Roman" panose="02020603050405020304" pitchFamily="18" charset="0"/>
              </a:rPr>
              <a:t> </a:t>
            </a:r>
            <a:r>
              <a:rPr lang="en-US" altLang="ko-KR" sz="5400" b="1" dirty="0">
                <a:cs typeface="Times New Roman" panose="02020603050405020304" pitchFamily="18" charset="0"/>
              </a:rPr>
              <a:t>National University, Daegu, </a:t>
            </a:r>
            <a:r>
              <a:rPr lang="en-US" altLang="ko-KR" sz="5400" b="1" dirty="0" smtClean="0">
                <a:cs typeface="Times New Roman" panose="02020603050405020304" pitchFamily="18" charset="0"/>
              </a:rPr>
              <a:t>Korea</a:t>
            </a:r>
            <a:endParaRPr lang="ko-KR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사각형: 둥근 모서리 24">
            <a:extLst>
              <a:ext uri="{FF2B5EF4-FFF2-40B4-BE49-F238E27FC236}">
                <a16:creationId xmlns:a16="http://schemas.microsoft.com/office/drawing/2014/main" id="{47A90F8A-7728-148E-D86D-2317E92F0802}"/>
              </a:ext>
            </a:extLst>
          </p:cNvPr>
          <p:cNvSpPr/>
          <p:nvPr/>
        </p:nvSpPr>
        <p:spPr>
          <a:xfrm>
            <a:off x="1227604" y="8117137"/>
            <a:ext cx="6053292" cy="133869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108"/>
              </a:spcAft>
            </a:pPr>
            <a:r>
              <a:rPr lang="en-US" altLang="ko-KR" sz="553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ko-KR" altLang="en-US" sz="553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EB3C3F-AB1D-ACC8-9478-EA1113475768}"/>
              </a:ext>
            </a:extLst>
          </p:cNvPr>
          <p:cNvSpPr txBox="1"/>
          <p:nvPr/>
        </p:nvSpPr>
        <p:spPr>
          <a:xfrm>
            <a:off x="13941425" y="9121044"/>
            <a:ext cx="16041503" cy="7549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636" indent="-527636">
              <a:spcAft>
                <a:spcPts val="1108"/>
              </a:spcAft>
              <a:buFont typeface="Wingdings" panose="05000000000000000000" pitchFamily="2" charset="2"/>
              <a:buChar char="l"/>
            </a:pPr>
            <a:endParaRPr lang="en-US" altLang="ko-KR" sz="87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6184" indent="-1246184">
              <a:spcAft>
                <a:spcPts val="1108"/>
              </a:spcAft>
              <a:buFont typeface="Wingdings" panose="05000000000000000000" pitchFamily="2" charset="2"/>
              <a:buChar char="l"/>
            </a:pPr>
            <a:r>
              <a:rPr lang="en-US" altLang="ko-KR" sz="6000" dirty="0"/>
              <a:t>Inductor-first </a:t>
            </a:r>
            <a:r>
              <a:rPr lang="en-US" altLang="ko-KR" sz="6000" dirty="0" smtClean="0"/>
              <a:t>Buck-Boost DC-DC </a:t>
            </a:r>
            <a:r>
              <a:rPr lang="en-US" altLang="ko-KR" sz="6000" dirty="0"/>
              <a:t>Converter is </a:t>
            </a:r>
            <a:r>
              <a:rPr lang="en-US" altLang="ko-KR" sz="6000" dirty="0" smtClean="0"/>
              <a:t>utilized</a:t>
            </a:r>
            <a:endParaRPr lang="en-US" altLang="ko-KR" sz="6000" dirty="0"/>
          </a:p>
          <a:p>
            <a:pPr marL="3240079" lvl="1" indent="-1246184">
              <a:spcAft>
                <a:spcPts val="1108"/>
              </a:spcAft>
              <a:buFont typeface="Wingdings" panose="05000000000000000000" pitchFamily="2" charset="2"/>
              <a:buChar char="Ø"/>
            </a:pPr>
            <a:r>
              <a:rPr lang="en-US" altLang="ko-KR" sz="5000" dirty="0" smtClean="0"/>
              <a:t>Battery-powered application is being developed</a:t>
            </a:r>
          </a:p>
          <a:p>
            <a:pPr marL="4735500" lvl="2" indent="-747711">
              <a:spcAft>
                <a:spcPts val="1108"/>
              </a:spcAft>
              <a:buFont typeface="Wingdings" panose="05000000000000000000" pitchFamily="2" charset="2"/>
              <a:buChar char="§"/>
            </a:pPr>
            <a:r>
              <a:rPr lang="en-US" altLang="ko-KR" sz="4000" dirty="0" smtClean="0"/>
              <a:t>It can handle wide input voltage ranges and provide stable output voltages</a:t>
            </a:r>
          </a:p>
          <a:p>
            <a:pPr marL="3240079" lvl="1" indent="-1246184">
              <a:spcAft>
                <a:spcPts val="1108"/>
              </a:spcAft>
              <a:buFont typeface="Wingdings" panose="05000000000000000000" pitchFamily="2" charset="2"/>
              <a:buChar char="Ø"/>
            </a:pPr>
            <a:r>
              <a:rPr lang="en-US" altLang="ko-KR" sz="5000" dirty="0" smtClean="0"/>
              <a:t>High efficiency is required for battery applications</a:t>
            </a:r>
          </a:p>
          <a:p>
            <a:pPr marL="4735500" lvl="2" indent="-747711">
              <a:spcAft>
                <a:spcPts val="1108"/>
              </a:spcAft>
              <a:buFont typeface="Wingdings" panose="05000000000000000000" pitchFamily="2" charset="2"/>
              <a:buChar char="§"/>
            </a:pPr>
            <a:r>
              <a:rPr lang="en-US" altLang="ko-KR" sz="4000" dirty="0" smtClean="0"/>
              <a:t>In placing the inductor at the input, lower inductor losses by reducing the flow of inductor current</a:t>
            </a:r>
            <a:endParaRPr lang="en-US" altLang="ko-KR" sz="4000" dirty="0"/>
          </a:p>
        </p:txBody>
      </p:sp>
      <p:sp>
        <p:nvSpPr>
          <p:cNvPr id="23" name="사각형: 둥근 모서리 24">
            <a:extLst>
              <a:ext uri="{FF2B5EF4-FFF2-40B4-BE49-F238E27FC236}">
                <a16:creationId xmlns:a16="http://schemas.microsoft.com/office/drawing/2014/main" id="{47A90F8A-7728-148E-D86D-2317E92F0802}"/>
              </a:ext>
            </a:extLst>
          </p:cNvPr>
          <p:cNvSpPr/>
          <p:nvPr/>
        </p:nvSpPr>
        <p:spPr>
          <a:xfrm>
            <a:off x="1227604" y="17541236"/>
            <a:ext cx="6053292" cy="133869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108"/>
              </a:spcAft>
            </a:pPr>
            <a:r>
              <a:rPr lang="en-US" altLang="ko-KR" sz="553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endParaRPr lang="ko-KR" altLang="en-US" sz="553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EB3C3F-AB1D-ACC8-9478-EA1113475768}"/>
              </a:ext>
            </a:extLst>
          </p:cNvPr>
          <p:cNvSpPr txBox="1"/>
          <p:nvPr/>
        </p:nvSpPr>
        <p:spPr>
          <a:xfrm>
            <a:off x="13941425" y="18051905"/>
            <a:ext cx="16041600" cy="10844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636" indent="-527636">
              <a:spcAft>
                <a:spcPts val="1108"/>
              </a:spcAft>
              <a:buFont typeface="Wingdings" panose="05000000000000000000" pitchFamily="2" charset="2"/>
              <a:buChar char="l"/>
            </a:pPr>
            <a:endParaRPr lang="en-US" altLang="ko-KR" sz="87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6184" indent="-1246184">
              <a:spcAft>
                <a:spcPts val="1108"/>
              </a:spcAft>
              <a:buFont typeface="Wingdings" panose="05000000000000000000" pitchFamily="2" charset="2"/>
              <a:buChar char="l"/>
            </a:pPr>
            <a:r>
              <a:rPr lang="en-US" altLang="ko-KR" sz="6000" dirty="0" smtClean="0"/>
              <a:t>Buck Mode</a:t>
            </a:r>
            <a:endParaRPr lang="en-US" altLang="ko-KR" sz="6000" dirty="0"/>
          </a:p>
          <a:p>
            <a:pPr marL="3240079" lvl="1" indent="-1246184">
              <a:spcAft>
                <a:spcPts val="1108"/>
              </a:spcAft>
              <a:buFont typeface="Wingdings" panose="05000000000000000000" pitchFamily="2" charset="2"/>
              <a:buChar char="Ø"/>
            </a:pPr>
            <a:r>
              <a:rPr lang="en-US" altLang="ko-KR" sz="5000" dirty="0"/>
              <a:t>At phase 1, </a:t>
            </a:r>
            <a:r>
              <a:rPr lang="en-US" altLang="ko-KR" sz="5000" dirty="0" smtClean="0"/>
              <a:t>Q</a:t>
            </a:r>
            <a:r>
              <a:rPr lang="en-US" altLang="ko-KR" sz="5000" baseline="-25000" dirty="0" smtClean="0"/>
              <a:t>1,3</a:t>
            </a:r>
            <a:r>
              <a:rPr lang="en-US" altLang="ko-KR" sz="5000" dirty="0" smtClean="0"/>
              <a:t> </a:t>
            </a:r>
            <a:r>
              <a:rPr lang="en-US" altLang="ko-KR" sz="5000" dirty="0"/>
              <a:t>are ON</a:t>
            </a:r>
          </a:p>
          <a:p>
            <a:pPr marL="5233974" lvl="2" indent="-1246184">
              <a:spcAft>
                <a:spcPts val="1108"/>
              </a:spcAft>
              <a:buFont typeface="Wingdings" panose="05000000000000000000" pitchFamily="2" charset="2"/>
              <a:buChar char="§"/>
            </a:pPr>
            <a:r>
              <a:rPr lang="en-US" altLang="ko-KR" sz="4000" dirty="0" smtClean="0"/>
              <a:t>Since V</a:t>
            </a:r>
            <a:r>
              <a:rPr lang="en-US" altLang="ko-KR" sz="4000" baseline="-25000" dirty="0" smtClean="0"/>
              <a:t>CFH</a:t>
            </a:r>
            <a:r>
              <a:rPr lang="en-US" altLang="ko-KR" sz="4000" dirty="0" smtClean="0"/>
              <a:t> is V</a:t>
            </a:r>
            <a:r>
              <a:rPr lang="en-US" altLang="ko-KR" sz="4000" baseline="-25000" dirty="0" smtClean="0"/>
              <a:t>OUT</a:t>
            </a:r>
            <a:r>
              <a:rPr lang="en-US" altLang="ko-KR" sz="4000" dirty="0" smtClean="0"/>
              <a:t> and V</a:t>
            </a:r>
            <a:r>
              <a:rPr lang="en-US" altLang="ko-KR" sz="4000" baseline="-25000" dirty="0" smtClean="0"/>
              <a:t>CFL</a:t>
            </a:r>
            <a:r>
              <a:rPr lang="en-US" altLang="ko-KR" sz="4000" dirty="0" smtClean="0"/>
              <a:t> is 0V, </a:t>
            </a:r>
            <a:r>
              <a:rPr lang="en-US" altLang="ko-KR" sz="4000" dirty="0"/>
              <a:t>C</a:t>
            </a:r>
            <a:r>
              <a:rPr lang="en-US" altLang="ko-KR" sz="4000" baseline="-25000" dirty="0"/>
              <a:t>FLY</a:t>
            </a:r>
            <a:r>
              <a:rPr lang="en-US" altLang="ko-KR" sz="4000" dirty="0"/>
              <a:t> is </a:t>
            </a:r>
            <a:r>
              <a:rPr lang="en-US" altLang="ko-KR" sz="4000" dirty="0" smtClean="0"/>
              <a:t>charged</a:t>
            </a:r>
            <a:endParaRPr lang="en-US" altLang="ko-KR" sz="4000" dirty="0"/>
          </a:p>
          <a:p>
            <a:pPr marL="3240079" lvl="1" indent="-1246184">
              <a:spcAft>
                <a:spcPts val="1108"/>
              </a:spcAft>
              <a:buFont typeface="Wingdings" panose="05000000000000000000" pitchFamily="2" charset="2"/>
              <a:buChar char="Ø"/>
            </a:pPr>
            <a:r>
              <a:rPr lang="en-US" altLang="ko-KR" sz="5000" dirty="0" smtClean="0"/>
              <a:t>At </a:t>
            </a:r>
            <a:r>
              <a:rPr lang="en-US" altLang="ko-KR" sz="5000" dirty="0"/>
              <a:t>phase 2, </a:t>
            </a:r>
            <a:r>
              <a:rPr lang="en-US" altLang="ko-KR" sz="5000" dirty="0" smtClean="0"/>
              <a:t>Q</a:t>
            </a:r>
            <a:r>
              <a:rPr lang="en-US" altLang="ko-KR" sz="5000" baseline="-25000" dirty="0"/>
              <a:t>2</a:t>
            </a:r>
            <a:r>
              <a:rPr lang="en-US" altLang="ko-KR" sz="5000" dirty="0" smtClean="0"/>
              <a:t> </a:t>
            </a:r>
            <a:r>
              <a:rPr lang="en-US" altLang="ko-KR" sz="5000" dirty="0"/>
              <a:t>are ON</a:t>
            </a:r>
          </a:p>
          <a:p>
            <a:pPr marL="5233974" lvl="2" indent="-1246184">
              <a:spcAft>
                <a:spcPts val="1108"/>
              </a:spcAft>
              <a:buFont typeface="Wingdings" panose="05000000000000000000" pitchFamily="2" charset="2"/>
              <a:buChar char="§"/>
            </a:pPr>
            <a:r>
              <a:rPr lang="en-US" altLang="ko-KR" sz="4000" dirty="0"/>
              <a:t>Since V</a:t>
            </a:r>
            <a:r>
              <a:rPr lang="en-US" altLang="ko-KR" sz="4000" baseline="-25000" dirty="0"/>
              <a:t>CFH</a:t>
            </a:r>
            <a:r>
              <a:rPr lang="en-US" altLang="ko-KR" sz="4000" dirty="0"/>
              <a:t> is </a:t>
            </a:r>
            <a:r>
              <a:rPr lang="en-US" altLang="ko-KR" sz="4000" dirty="0" smtClean="0"/>
              <a:t>2V</a:t>
            </a:r>
            <a:r>
              <a:rPr lang="en-US" altLang="ko-KR" sz="4000" baseline="-25000" dirty="0" smtClean="0"/>
              <a:t>OUT</a:t>
            </a:r>
            <a:r>
              <a:rPr lang="en-US" altLang="ko-KR" sz="4000" dirty="0" smtClean="0"/>
              <a:t> and </a:t>
            </a:r>
            <a:r>
              <a:rPr lang="en-US" altLang="ko-KR" sz="4000" dirty="0"/>
              <a:t>V</a:t>
            </a:r>
            <a:r>
              <a:rPr lang="en-US" altLang="ko-KR" sz="4000" baseline="-25000" dirty="0"/>
              <a:t>CFL</a:t>
            </a:r>
            <a:r>
              <a:rPr lang="en-US" altLang="ko-KR" sz="4000" dirty="0"/>
              <a:t> </a:t>
            </a:r>
            <a:r>
              <a:rPr lang="en-US" altLang="ko-KR" sz="4000" dirty="0" smtClean="0"/>
              <a:t>is V</a:t>
            </a:r>
            <a:r>
              <a:rPr lang="en-US" altLang="ko-KR" sz="4000" baseline="-25000" dirty="0" smtClean="0"/>
              <a:t>OUT</a:t>
            </a:r>
            <a:r>
              <a:rPr lang="en-US" altLang="ko-KR" sz="4000" dirty="0" smtClean="0"/>
              <a:t>, </a:t>
            </a:r>
            <a:r>
              <a:rPr lang="en-US" altLang="ko-KR" sz="4000" dirty="0"/>
              <a:t>C</a:t>
            </a:r>
            <a:r>
              <a:rPr lang="en-US" altLang="ko-KR" sz="4000" baseline="-25000" dirty="0"/>
              <a:t>FLY</a:t>
            </a:r>
            <a:r>
              <a:rPr lang="en-US" altLang="ko-KR" sz="4000" dirty="0"/>
              <a:t> is </a:t>
            </a:r>
            <a:r>
              <a:rPr lang="en-US" altLang="ko-KR" sz="4000" dirty="0" smtClean="0"/>
              <a:t>charged</a:t>
            </a:r>
            <a:endParaRPr lang="en-US" altLang="ko-KR" sz="4000" dirty="0"/>
          </a:p>
          <a:p>
            <a:pPr marL="3240079" lvl="1" indent="-1246184">
              <a:spcAft>
                <a:spcPts val="1108"/>
              </a:spcAft>
              <a:buFont typeface="Wingdings" panose="05000000000000000000" pitchFamily="2" charset="2"/>
              <a:buChar char="Ø"/>
            </a:pPr>
            <a:r>
              <a:rPr lang="en-US" altLang="ko-KR" sz="5000" b="1" dirty="0" smtClean="0"/>
              <a:t>Conversion </a:t>
            </a:r>
            <a:r>
              <a:rPr lang="en-US" altLang="ko-KR" sz="5000" b="1" dirty="0"/>
              <a:t>Ratio : 1/(2-D)</a:t>
            </a:r>
          </a:p>
          <a:p>
            <a:pPr marL="1246184" indent="-1246184">
              <a:spcAft>
                <a:spcPts val="1108"/>
              </a:spcAft>
              <a:buFont typeface="Wingdings" panose="05000000000000000000" pitchFamily="2" charset="2"/>
              <a:buChar char="l"/>
            </a:pPr>
            <a:r>
              <a:rPr lang="en-US" altLang="ko-KR" sz="6000" dirty="0" smtClean="0"/>
              <a:t>Boost Mode</a:t>
            </a:r>
            <a:endParaRPr lang="en-US" altLang="ko-KR" sz="6000" dirty="0"/>
          </a:p>
          <a:p>
            <a:pPr marL="3240079" lvl="1" indent="-1246184">
              <a:spcAft>
                <a:spcPts val="1108"/>
              </a:spcAft>
              <a:buFont typeface="Wingdings" panose="05000000000000000000" pitchFamily="2" charset="2"/>
              <a:buChar char="Ø"/>
            </a:pPr>
            <a:r>
              <a:rPr lang="en-US" altLang="ko-KR" sz="5000" dirty="0"/>
              <a:t>At phase 1, </a:t>
            </a:r>
            <a:r>
              <a:rPr lang="en-US" altLang="ko-KR" sz="5000" dirty="0" smtClean="0"/>
              <a:t>Q</a:t>
            </a:r>
            <a:r>
              <a:rPr lang="en-US" altLang="ko-KR" sz="5000" baseline="-25000" dirty="0" smtClean="0"/>
              <a:t>1,2</a:t>
            </a:r>
            <a:r>
              <a:rPr lang="en-US" altLang="ko-KR" sz="5000" dirty="0" smtClean="0"/>
              <a:t> </a:t>
            </a:r>
            <a:r>
              <a:rPr lang="en-US" altLang="ko-KR" sz="5000" dirty="0"/>
              <a:t>are ON</a:t>
            </a:r>
          </a:p>
          <a:p>
            <a:pPr marL="5233974" lvl="2" indent="-1246184">
              <a:spcAft>
                <a:spcPts val="1108"/>
              </a:spcAft>
              <a:buFont typeface="Wingdings" panose="05000000000000000000" pitchFamily="2" charset="2"/>
              <a:buChar char="§"/>
            </a:pPr>
            <a:r>
              <a:rPr lang="en-US" altLang="ko-KR" sz="4000" dirty="0"/>
              <a:t>Since </a:t>
            </a:r>
            <a:r>
              <a:rPr lang="en-US" altLang="ko-KR" sz="4000" dirty="0" smtClean="0"/>
              <a:t>both V</a:t>
            </a:r>
            <a:r>
              <a:rPr lang="en-US" altLang="ko-KR" sz="4000" baseline="-25000" dirty="0" smtClean="0"/>
              <a:t>CFH</a:t>
            </a:r>
            <a:r>
              <a:rPr lang="en-US" altLang="ko-KR" sz="4000" dirty="0" smtClean="0"/>
              <a:t> and </a:t>
            </a:r>
            <a:r>
              <a:rPr lang="en-US" altLang="ko-KR" sz="4000" dirty="0"/>
              <a:t>V</a:t>
            </a:r>
            <a:r>
              <a:rPr lang="en-US" altLang="ko-KR" sz="4000" baseline="-25000" dirty="0"/>
              <a:t>CFL</a:t>
            </a:r>
            <a:r>
              <a:rPr lang="en-US" altLang="ko-KR" sz="4000" dirty="0"/>
              <a:t> </a:t>
            </a:r>
            <a:r>
              <a:rPr lang="en-US" altLang="ko-KR" sz="4000" dirty="0" smtClean="0"/>
              <a:t>are </a:t>
            </a:r>
            <a:r>
              <a:rPr lang="en-US" altLang="ko-KR" sz="4000" dirty="0"/>
              <a:t>V</a:t>
            </a:r>
            <a:r>
              <a:rPr lang="en-US" altLang="ko-KR" sz="4000" baseline="-25000" dirty="0"/>
              <a:t>OUT</a:t>
            </a:r>
            <a:r>
              <a:rPr lang="en-US" altLang="ko-KR" sz="4000" dirty="0" smtClean="0"/>
              <a:t>, </a:t>
            </a:r>
            <a:r>
              <a:rPr lang="en-US" altLang="ko-KR" sz="4000" dirty="0"/>
              <a:t>C</a:t>
            </a:r>
            <a:r>
              <a:rPr lang="en-US" altLang="ko-KR" sz="4000" baseline="-25000" dirty="0"/>
              <a:t>FLY</a:t>
            </a:r>
            <a:r>
              <a:rPr lang="en-US" altLang="ko-KR" sz="4000" dirty="0"/>
              <a:t> is </a:t>
            </a:r>
            <a:r>
              <a:rPr lang="en-US" altLang="ko-KR" sz="4000" dirty="0" smtClean="0"/>
              <a:t>discharged</a:t>
            </a:r>
            <a:endParaRPr lang="en-US" altLang="ko-KR" sz="4000" dirty="0"/>
          </a:p>
          <a:p>
            <a:pPr marL="3240079" lvl="1" indent="-1246184">
              <a:spcAft>
                <a:spcPts val="1108"/>
              </a:spcAft>
              <a:buFont typeface="Wingdings" panose="05000000000000000000" pitchFamily="2" charset="2"/>
              <a:buChar char="Ø"/>
            </a:pPr>
            <a:r>
              <a:rPr lang="en-US" altLang="ko-KR" sz="5000" dirty="0" smtClean="0"/>
              <a:t>At </a:t>
            </a:r>
            <a:r>
              <a:rPr lang="en-US" altLang="ko-KR" sz="5000" dirty="0"/>
              <a:t>phase </a:t>
            </a:r>
            <a:r>
              <a:rPr lang="en-US" altLang="ko-KR" sz="5000" dirty="0" smtClean="0"/>
              <a:t>2, Q</a:t>
            </a:r>
            <a:r>
              <a:rPr lang="en-US" altLang="ko-KR" sz="5000" baseline="-25000" dirty="0"/>
              <a:t>3</a:t>
            </a:r>
            <a:r>
              <a:rPr lang="en-US" altLang="ko-KR" sz="5000" dirty="0" smtClean="0"/>
              <a:t> </a:t>
            </a:r>
            <a:r>
              <a:rPr lang="en-US" altLang="ko-KR" sz="5000" dirty="0"/>
              <a:t>are ON</a:t>
            </a:r>
          </a:p>
          <a:p>
            <a:pPr marL="5233974" lvl="2" indent="-1246184">
              <a:spcAft>
                <a:spcPts val="1108"/>
              </a:spcAft>
              <a:buFont typeface="Wingdings" panose="05000000000000000000" pitchFamily="2" charset="2"/>
              <a:buChar char="§"/>
            </a:pPr>
            <a:r>
              <a:rPr lang="en-US" altLang="ko-KR" sz="4000" dirty="0"/>
              <a:t>Since </a:t>
            </a:r>
            <a:r>
              <a:rPr lang="en-US" altLang="ko-KR" sz="4000" dirty="0" smtClean="0"/>
              <a:t>both V</a:t>
            </a:r>
            <a:r>
              <a:rPr lang="en-US" altLang="ko-KR" sz="4000" baseline="-25000" dirty="0" smtClean="0"/>
              <a:t>CFH</a:t>
            </a:r>
            <a:r>
              <a:rPr lang="en-US" altLang="ko-KR" sz="4000" dirty="0" smtClean="0"/>
              <a:t> and </a:t>
            </a:r>
            <a:r>
              <a:rPr lang="en-US" altLang="ko-KR" sz="4000" dirty="0"/>
              <a:t>V</a:t>
            </a:r>
            <a:r>
              <a:rPr lang="en-US" altLang="ko-KR" sz="4000" baseline="-25000" dirty="0"/>
              <a:t>CFL</a:t>
            </a:r>
            <a:r>
              <a:rPr lang="en-US" altLang="ko-KR" sz="4000" dirty="0"/>
              <a:t> </a:t>
            </a:r>
            <a:r>
              <a:rPr lang="en-US" altLang="ko-KR" sz="4000" dirty="0" smtClean="0"/>
              <a:t>are </a:t>
            </a:r>
            <a:r>
              <a:rPr lang="en-US" altLang="ko-KR" sz="4000" dirty="0"/>
              <a:t>0V, C</a:t>
            </a:r>
            <a:r>
              <a:rPr lang="en-US" altLang="ko-KR" sz="4000" baseline="-25000" dirty="0"/>
              <a:t>FLY</a:t>
            </a:r>
            <a:r>
              <a:rPr lang="en-US" altLang="ko-KR" sz="4000" dirty="0"/>
              <a:t> is </a:t>
            </a:r>
            <a:r>
              <a:rPr lang="en-US" altLang="ko-KR" sz="4000" dirty="0" smtClean="0"/>
              <a:t>discharged</a:t>
            </a:r>
            <a:endParaRPr lang="en-US" altLang="ko-KR" sz="4000" dirty="0"/>
          </a:p>
          <a:p>
            <a:pPr marL="3240079" lvl="1" indent="-1246184">
              <a:spcAft>
                <a:spcPts val="1108"/>
              </a:spcAft>
              <a:buFont typeface="Wingdings" panose="05000000000000000000" pitchFamily="2" charset="2"/>
              <a:buChar char="Ø"/>
            </a:pPr>
            <a:r>
              <a:rPr lang="en-US" altLang="ko-KR" sz="5000" b="1" dirty="0" smtClean="0"/>
              <a:t>Conversion </a:t>
            </a:r>
            <a:r>
              <a:rPr lang="en-US" altLang="ko-KR" sz="5000" b="1" dirty="0"/>
              <a:t>Ratio : </a:t>
            </a:r>
            <a:r>
              <a:rPr lang="en-US" altLang="ko-KR" sz="5000" b="1" dirty="0" smtClean="0"/>
              <a:t>1/D</a:t>
            </a:r>
          </a:p>
        </p:txBody>
      </p:sp>
      <p:sp>
        <p:nvSpPr>
          <p:cNvPr id="30" name="사각형: 둥근 모서리 24">
            <a:extLst>
              <a:ext uri="{FF2B5EF4-FFF2-40B4-BE49-F238E27FC236}">
                <a16:creationId xmlns:a16="http://schemas.microsoft.com/office/drawing/2014/main" id="{47A90F8A-7728-148E-D86D-2317E92F0802}"/>
              </a:ext>
            </a:extLst>
          </p:cNvPr>
          <p:cNvSpPr/>
          <p:nvPr/>
        </p:nvSpPr>
        <p:spPr>
          <a:xfrm>
            <a:off x="520450" y="29556511"/>
            <a:ext cx="7745347" cy="133869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108"/>
              </a:spcAft>
            </a:pPr>
            <a:r>
              <a:rPr lang="en-US" altLang="ko-KR" sz="553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Results</a:t>
            </a:r>
            <a:endParaRPr lang="ko-KR" altLang="en-US" sz="553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EB3C3F-AB1D-ACC8-9478-EA1113475768}"/>
              </a:ext>
            </a:extLst>
          </p:cNvPr>
          <p:cNvSpPr txBox="1"/>
          <p:nvPr/>
        </p:nvSpPr>
        <p:spPr>
          <a:xfrm>
            <a:off x="13941425" y="30506106"/>
            <a:ext cx="15924306" cy="5869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636" indent="-527636">
              <a:spcAft>
                <a:spcPts val="1108"/>
              </a:spcAft>
              <a:buFont typeface="Wingdings" panose="05000000000000000000" pitchFamily="2" charset="2"/>
              <a:buChar char="l"/>
            </a:pPr>
            <a:endParaRPr lang="en-US" altLang="ko-KR" sz="872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6184" indent="-1246184">
              <a:spcAft>
                <a:spcPts val="1108"/>
              </a:spcAft>
              <a:buFont typeface="Wingdings" panose="05000000000000000000" pitchFamily="2" charset="2"/>
              <a:buChar char="l"/>
            </a:pPr>
            <a:r>
              <a:rPr lang="en-US" altLang="ko-KR" sz="6000" dirty="0" smtClean="0"/>
              <a:t>Implemented in 180nm BCD process</a:t>
            </a:r>
          </a:p>
          <a:p>
            <a:pPr marL="1246184" indent="-1246184">
              <a:spcAft>
                <a:spcPts val="1108"/>
              </a:spcAft>
              <a:buFont typeface="Wingdings" panose="05000000000000000000" pitchFamily="2" charset="2"/>
              <a:buChar char="l"/>
            </a:pPr>
            <a:r>
              <a:rPr lang="en-US" altLang="ko-KR" sz="6000" dirty="0" smtClean="0"/>
              <a:t>Inductor-first Buck-Boost Converter is demonstrated</a:t>
            </a:r>
            <a:endParaRPr lang="en-US" altLang="ko-KR" sz="5000" dirty="0">
              <a:solidFill>
                <a:srgbClr val="FF0000"/>
              </a:solidFill>
            </a:endParaRPr>
          </a:p>
          <a:p>
            <a:pPr marL="3240079" lvl="1" indent="-1246184">
              <a:spcAft>
                <a:spcPts val="1108"/>
              </a:spcAft>
              <a:buFont typeface="Wingdings" panose="05000000000000000000" pitchFamily="2" charset="2"/>
              <a:buChar char="Ø"/>
            </a:pPr>
            <a:r>
              <a:rPr lang="en-US" altLang="ko-KR" sz="5000" dirty="0"/>
              <a:t>The peak efficiency of </a:t>
            </a:r>
            <a:r>
              <a:rPr lang="en-US" altLang="ko-KR" sz="5000" b="1" dirty="0"/>
              <a:t>98.7%/98.7% </a:t>
            </a:r>
            <a:r>
              <a:rPr lang="en-US" altLang="ko-KR" sz="5000" dirty="0"/>
              <a:t>for </a:t>
            </a:r>
            <a:r>
              <a:rPr lang="en-US" altLang="ko-KR" sz="5000" dirty="0" smtClean="0"/>
              <a:t>Buck/Boost</a:t>
            </a:r>
          </a:p>
          <a:p>
            <a:pPr marL="3240079" lvl="1" indent="-1246184">
              <a:spcAft>
                <a:spcPts val="1108"/>
              </a:spcAft>
              <a:buFont typeface="Wingdings" panose="05000000000000000000" pitchFamily="2" charset="2"/>
              <a:buChar char="Ø"/>
            </a:pPr>
            <a:r>
              <a:rPr lang="en-US" altLang="ko-KR" sz="5000" dirty="0" smtClean="0"/>
              <a:t>Three power switches are used</a:t>
            </a: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/>
          <a:srcRect b="16220"/>
          <a:stretch/>
        </p:blipFill>
        <p:spPr>
          <a:xfrm>
            <a:off x="1761005" y="26176205"/>
            <a:ext cx="10240495" cy="3108056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3"/>
          <a:srcRect b="13937"/>
          <a:stretch/>
        </p:blipFill>
        <p:spPr>
          <a:xfrm>
            <a:off x="1761005" y="23057089"/>
            <a:ext cx="10091949" cy="3155592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955" y="9455833"/>
            <a:ext cx="7722594" cy="3475167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5"/>
          <a:srcRect l="3022" b="4556"/>
          <a:stretch/>
        </p:blipFill>
        <p:spPr>
          <a:xfrm>
            <a:off x="9412350" y="31501681"/>
            <a:ext cx="4585305" cy="3279262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6"/>
          <a:srcRect l="3179" b="3975"/>
          <a:stretch/>
        </p:blipFill>
        <p:spPr>
          <a:xfrm>
            <a:off x="4829207" y="31501681"/>
            <a:ext cx="4564093" cy="3279600"/>
          </a:xfrm>
          <a:prstGeom prst="rect">
            <a:avLst/>
          </a:prstGeom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613" y="31041848"/>
            <a:ext cx="3912637" cy="2099464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83" y="33236562"/>
            <a:ext cx="4195667" cy="20505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9"/>
          <a:srcRect b="28394"/>
          <a:stretch/>
        </p:blipFill>
        <p:spPr>
          <a:xfrm>
            <a:off x="2051143" y="13085395"/>
            <a:ext cx="10825926" cy="3268248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5823" y="16408461"/>
            <a:ext cx="9721756" cy="67747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34260" y="18882405"/>
            <a:ext cx="3265979" cy="59381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12"/>
          <a:srcRect b="6411"/>
          <a:stretch/>
        </p:blipFill>
        <p:spPr>
          <a:xfrm>
            <a:off x="2189281" y="18479728"/>
            <a:ext cx="9445603" cy="4680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BEB3C3F-AB1D-ACC8-9478-EA1113475768}"/>
              </a:ext>
            </a:extLst>
          </p:cNvPr>
          <p:cNvSpPr txBox="1"/>
          <p:nvPr/>
        </p:nvSpPr>
        <p:spPr>
          <a:xfrm>
            <a:off x="15452812" y="36507458"/>
            <a:ext cx="13923396" cy="4242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108"/>
              </a:spcAft>
            </a:pPr>
            <a:r>
              <a:rPr lang="en-US" altLang="ko-KR" sz="3600" b="1" dirty="0" smtClean="0"/>
              <a:t>References</a:t>
            </a:r>
            <a:endParaRPr lang="en-US" altLang="ko-KR" sz="3600" b="1" dirty="0" smtClean="0"/>
          </a:p>
          <a:p>
            <a:pPr>
              <a:spcAft>
                <a:spcPts val="1108"/>
              </a:spcAft>
            </a:pPr>
            <a:r>
              <a:rPr lang="en-US" altLang="ko-KR" sz="2600" dirty="0" smtClean="0"/>
              <a:t>[1] Y. M. </a:t>
            </a:r>
            <a:r>
              <a:rPr lang="en-US" altLang="ko-KR" sz="2600" dirty="0" err="1" smtClean="0"/>
              <a:t>Ju</a:t>
            </a:r>
            <a:r>
              <a:rPr lang="en-US" altLang="ko-KR" sz="2600" dirty="0" smtClean="0"/>
              <a:t>, et al., ISSCC, Feb. 2017, pp. 184-185</a:t>
            </a:r>
            <a:r>
              <a:rPr lang="en-US" altLang="ko-KR" sz="2600" dirty="0" smtClean="0"/>
              <a:t>.	[</a:t>
            </a:r>
            <a:r>
              <a:rPr lang="en-US" altLang="ko-KR" sz="2600" dirty="0" smtClean="0"/>
              <a:t>2] M. W. </a:t>
            </a:r>
            <a:r>
              <a:rPr lang="en-US" altLang="ko-KR" sz="2600" dirty="0" err="1" smtClean="0"/>
              <a:t>Ko</a:t>
            </a:r>
            <a:r>
              <a:rPr lang="en-US" altLang="ko-KR" sz="2600" dirty="0" smtClean="0"/>
              <a:t>, et al., ISSCC, Feb. 2018, pp. 428.429.</a:t>
            </a:r>
          </a:p>
          <a:p>
            <a:pPr>
              <a:spcAft>
                <a:spcPts val="1108"/>
              </a:spcAft>
            </a:pPr>
            <a:r>
              <a:rPr lang="en-US" altLang="ko-KR" sz="2600" dirty="0" smtClean="0"/>
              <a:t>[3] Y. A. Lin, et al., VLSI, Jun. 2019, pp. C174-C175</a:t>
            </a:r>
            <a:r>
              <a:rPr lang="en-US" altLang="ko-KR" sz="2600" dirty="0" smtClean="0"/>
              <a:t>.	[</a:t>
            </a:r>
            <a:r>
              <a:rPr lang="en-US" altLang="ko-KR" sz="2600" dirty="0" smtClean="0"/>
              <a:t>4] J. B. </a:t>
            </a:r>
            <a:r>
              <a:rPr lang="en-US" altLang="ko-KR" sz="2600" dirty="0" err="1" smtClean="0"/>
              <a:t>Baek</a:t>
            </a:r>
            <a:r>
              <a:rPr lang="en-US" altLang="ko-KR" sz="2600" dirty="0" smtClean="0"/>
              <a:t>, </a:t>
            </a:r>
            <a:r>
              <a:rPr lang="en-US" altLang="ko-KR" sz="2600" dirty="0" smtClean="0"/>
              <a:t>et al., ISSCC, Feb. 2020, pp. 202-203.</a:t>
            </a:r>
          </a:p>
          <a:p>
            <a:pPr>
              <a:spcAft>
                <a:spcPts val="1108"/>
              </a:spcAft>
            </a:pPr>
            <a:r>
              <a:rPr lang="en-US" altLang="ko-KR" sz="2600" dirty="0" smtClean="0"/>
              <a:t>[5] H. Shin, et al., VLSI, Jun. 2021, pp.1-2</a:t>
            </a:r>
            <a:r>
              <a:rPr lang="en-US" altLang="ko-KR" sz="2600" dirty="0" smtClean="0"/>
              <a:t>.</a:t>
            </a:r>
          </a:p>
          <a:p>
            <a:pPr indent="127000" algn="ctr" latinLnBrk="0">
              <a:lnSpc>
                <a:spcPct val="150000"/>
              </a:lnSpc>
            </a:pPr>
            <a:r>
              <a:rPr lang="en-US" altLang="ko-KR" sz="3600" b="1" kern="100" dirty="0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Acknowledgement</a:t>
            </a:r>
          </a:p>
          <a:p>
            <a:pPr indent="127000" algn="just" latinLnBrk="0">
              <a:lnSpc>
                <a:spcPct val="150000"/>
              </a:lnSpc>
            </a:pPr>
            <a:r>
              <a:rPr lang="en-US" altLang="ko-KR" sz="2600" kern="100" dirty="0">
                <a:solidFill>
                  <a:srgbClr val="000000"/>
                </a:solidFill>
                <a:ea typeface="한양신명조"/>
                <a:cs typeface="Times New Roman" panose="02020603050405020304" pitchFamily="18" charset="0"/>
              </a:rPr>
              <a:t>The chip fabrication and EDA tool were supported by the IC Design Education Center(IDEC), Korea.</a:t>
            </a:r>
            <a:endParaRPr lang="ko-KR" altLang="ko-KR" sz="2600" kern="100" dirty="0">
              <a:solidFill>
                <a:srgbClr val="000000"/>
              </a:solidFill>
              <a:ea typeface="한양신명조"/>
              <a:cs typeface="Times New Roman" panose="02020603050405020304" pitchFamily="18" charset="0"/>
            </a:endParaRPr>
          </a:p>
          <a:p>
            <a:pPr>
              <a:spcAft>
                <a:spcPts val="1108"/>
              </a:spcAft>
            </a:pPr>
            <a:endParaRPr lang="ko-KR" altLang="en-US" sz="2600" dirty="0" smtClean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570" y="35518835"/>
            <a:ext cx="5748067" cy="48564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14"/>
          <a:srcRect r="10743" b="2475"/>
          <a:stretch/>
        </p:blipFill>
        <p:spPr>
          <a:xfrm>
            <a:off x="6089737" y="35538483"/>
            <a:ext cx="8590173" cy="482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5690</TotalTime>
  <Words>318</Words>
  <Application>Microsoft Office PowerPoint</Application>
  <PresentationFormat>사용자 지정</PresentationFormat>
  <Paragraphs>37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맑은 고딕</vt:lpstr>
      <vt:lpstr>한양신명조</vt:lpstr>
      <vt:lpstr>Arial</vt:lpstr>
      <vt:lpstr>Calibri</vt:lpstr>
      <vt:lpstr>Calibri Light</vt:lpstr>
      <vt:lpstr>Times New Roman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Windows 사용자</cp:lastModifiedBy>
  <cp:revision>116</cp:revision>
  <dcterms:created xsi:type="dcterms:W3CDTF">2018-03-08T06:02:33Z</dcterms:created>
  <dcterms:modified xsi:type="dcterms:W3CDTF">2024-04-22T06:52:16Z</dcterms:modified>
</cp:coreProperties>
</file>