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803763"/>
  <p:notesSz cx="6858000" cy="9144000"/>
  <p:defaultTextStyle>
    <a:defPPr>
      <a:defRPr lang="ko-KR"/>
    </a:defPPr>
    <a:lvl1pPr marL="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1" hangingPunct="1">
      <a:defRPr sz="69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85" autoAdjust="0"/>
    <p:restoredTop sz="94660"/>
  </p:normalViewPr>
  <p:slideViewPr>
    <p:cSldViewPr snapToGrid="0">
      <p:cViewPr varScale="1">
        <p:scale>
          <a:sx n="21" d="100"/>
          <a:sy n="21" d="100"/>
        </p:scale>
        <p:origin x="3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0CB4E-6FA7-43A9-8C9F-DD0C6E95B116}" type="datetimeFigureOut">
              <a:rPr lang="ko-KR" altLang="en-US" smtClean="0"/>
              <a:t>2024-04-22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9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0CB4E-6FA7-43A9-8C9F-DD0C6E95B116}" type="datetimeFigureOut">
              <a:rPr lang="ko-KR" altLang="en-US" smtClean="0"/>
              <a:t>2024-04-22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5E340-21E0-402F-8489-5A9DC846A58E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9"/>
            <a:ext cx="30276413" cy="4280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9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3.png"/><Relationship Id="rId7" Type="http://schemas.openxmlformats.org/officeDocument/2006/relationships/image" Target="../media/image4.emf"/><Relationship Id="rId12" Type="http://schemas.openxmlformats.org/officeDocument/2006/relationships/image" Target="../media/image8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11" Type="http://schemas.openxmlformats.org/officeDocument/2006/relationships/image" Target="../media/image7.emf"/><Relationship Id="rId5" Type="http://schemas.openxmlformats.org/officeDocument/2006/relationships/image" Target="../media/image5.png"/><Relationship Id="rId10" Type="http://schemas.openxmlformats.org/officeDocument/2006/relationships/image" Target="../media/image6.emf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7">
            <a:extLst>
              <a:ext uri="{FF2B5EF4-FFF2-40B4-BE49-F238E27FC236}">
                <a16:creationId xmlns:a16="http://schemas.microsoft.com/office/drawing/2014/main" id="{8FBAFE24-FCD8-4F2F-18DE-EB43F7DF0958}"/>
              </a:ext>
            </a:extLst>
          </p:cNvPr>
          <p:cNvSpPr/>
          <p:nvPr/>
        </p:nvSpPr>
        <p:spPr>
          <a:xfrm>
            <a:off x="307181" y="3664464"/>
            <a:ext cx="29660849" cy="4095236"/>
          </a:xfrm>
          <a:prstGeom prst="roundRect">
            <a:avLst/>
          </a:prstGeom>
          <a:noFill/>
          <a:ln w="28575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  <p:txBody>
          <a:bodyPr rtlCol="0" anchor="ctr"/>
          <a:lstStyle/>
          <a:p>
            <a:pPr algn="ctr" latinLnBrk="1"/>
            <a:r>
              <a:rPr lang="en-US" altLang="ko-KR" sz="8000" b="1" dirty="0">
                <a:cs typeface="Times New Roman" panose="02020603050405020304" pitchFamily="18" charset="0"/>
              </a:rPr>
              <a:t>Design of CMOS based ultra-wide range temperature sensor for quantum computing system </a:t>
            </a:r>
          </a:p>
          <a:p>
            <a:pPr algn="ctr" latinLnBrk="1"/>
            <a:r>
              <a:rPr lang="en-US" altLang="ko-KR" sz="5400" b="1" dirty="0" err="1">
                <a:cs typeface="Times New Roman" panose="02020603050405020304" pitchFamily="18" charset="0"/>
              </a:rPr>
              <a:t>Chanjung</a:t>
            </a:r>
            <a:r>
              <a:rPr lang="en-US" altLang="ko-KR" sz="5400" b="1" dirty="0">
                <a:cs typeface="Times New Roman" panose="02020603050405020304" pitchFamily="18" charset="0"/>
              </a:rPr>
              <a:t> Park, </a:t>
            </a:r>
            <a:r>
              <a:rPr lang="en-US" altLang="ko-KR" sz="5400" b="1" dirty="0" err="1">
                <a:cs typeface="Times New Roman" panose="02020603050405020304" pitchFamily="18" charset="0"/>
              </a:rPr>
              <a:t>Jiyoung</a:t>
            </a:r>
            <a:r>
              <a:rPr lang="en-US" altLang="ko-KR" sz="5400" b="1" dirty="0">
                <a:cs typeface="Times New Roman" panose="02020603050405020304" pitchFamily="18" charset="0"/>
              </a:rPr>
              <a:t> Kim, </a:t>
            </a:r>
            <a:r>
              <a:rPr lang="en-US" altLang="ko-KR" sz="5400" b="1" dirty="0" err="1">
                <a:cs typeface="Times New Roman" panose="02020603050405020304" pitchFamily="18" charset="0"/>
              </a:rPr>
              <a:t>Kunhee</a:t>
            </a:r>
            <a:r>
              <a:rPr lang="en-US" altLang="ko-KR" sz="5400" b="1" dirty="0">
                <a:cs typeface="Times New Roman" panose="02020603050405020304" pitchFamily="18" charset="0"/>
              </a:rPr>
              <a:t> Cho</a:t>
            </a:r>
            <a:endParaRPr lang="en-US" altLang="ko-KR" sz="5400" b="1" baseline="30000" dirty="0">
              <a:cs typeface="Times New Roman" panose="02020603050405020304" pitchFamily="18" charset="0"/>
            </a:endParaRPr>
          </a:p>
          <a:p>
            <a:pPr algn="ctr" latinLnBrk="1"/>
            <a:r>
              <a:rPr lang="en-US" altLang="ko-KR" sz="5400" b="1" dirty="0">
                <a:cs typeface="Times New Roman" panose="02020603050405020304" pitchFamily="18" charset="0"/>
              </a:rPr>
              <a:t>Kyungpook National University, Daegu, Korea</a:t>
            </a:r>
            <a:endParaRPr lang="ko-KR" altLang="en-US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E72A4EF3-FF0E-D79C-9EFF-BF3A504567B3}"/>
              </a:ext>
            </a:extLst>
          </p:cNvPr>
          <p:cNvSpPr/>
          <p:nvPr/>
        </p:nvSpPr>
        <p:spPr>
          <a:xfrm>
            <a:off x="361348" y="27936026"/>
            <a:ext cx="29660849" cy="12640474"/>
          </a:xfrm>
          <a:prstGeom prst="rect">
            <a:avLst/>
          </a:prstGeom>
          <a:solidFill>
            <a:schemeClr val="bg1"/>
          </a:solidFill>
          <a:ln w="76200" cap="rnd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6ABA799A-2F66-E4FC-550A-AE617984754B}"/>
              </a:ext>
            </a:extLst>
          </p:cNvPr>
          <p:cNvSpPr/>
          <p:nvPr/>
        </p:nvSpPr>
        <p:spPr>
          <a:xfrm>
            <a:off x="304799" y="17740687"/>
            <a:ext cx="29660849" cy="9160371"/>
          </a:xfrm>
          <a:prstGeom prst="rect">
            <a:avLst/>
          </a:prstGeom>
          <a:solidFill>
            <a:schemeClr val="bg1"/>
          </a:solidFill>
          <a:ln w="76200" cap="rnd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09C55B8F-ABE9-AC70-F2C7-EA1613B78D5B}"/>
              </a:ext>
            </a:extLst>
          </p:cNvPr>
          <p:cNvSpPr/>
          <p:nvPr/>
        </p:nvSpPr>
        <p:spPr>
          <a:xfrm>
            <a:off x="304799" y="8808533"/>
            <a:ext cx="29660849" cy="7897187"/>
          </a:xfrm>
          <a:prstGeom prst="rect">
            <a:avLst/>
          </a:prstGeom>
          <a:solidFill>
            <a:schemeClr val="bg1"/>
          </a:solidFill>
          <a:ln w="76200" cap="rnd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62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0" name="사각형: 둥근 모서리 24">
            <a:extLst>
              <a:ext uri="{FF2B5EF4-FFF2-40B4-BE49-F238E27FC236}">
                <a16:creationId xmlns:a16="http://schemas.microsoft.com/office/drawing/2014/main" id="{163B10A2-628C-C61C-1B8D-67BCA6ECFE18}"/>
              </a:ext>
            </a:extLst>
          </p:cNvPr>
          <p:cNvSpPr/>
          <p:nvPr/>
        </p:nvSpPr>
        <p:spPr>
          <a:xfrm>
            <a:off x="1227604" y="8117137"/>
            <a:ext cx="6053292" cy="133869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108"/>
              </a:spcAft>
            </a:pPr>
            <a:r>
              <a:rPr lang="en-US" altLang="ko-KR" sz="553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endParaRPr lang="ko-KR" altLang="en-US" sz="553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64CA11-AD4C-C487-7020-F19C4EA60F2C}"/>
              </a:ext>
            </a:extLst>
          </p:cNvPr>
          <p:cNvSpPr txBox="1"/>
          <p:nvPr/>
        </p:nvSpPr>
        <p:spPr>
          <a:xfrm>
            <a:off x="15933779" y="8879667"/>
            <a:ext cx="14118640" cy="7826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636" indent="-527636">
              <a:spcAft>
                <a:spcPts val="1108"/>
              </a:spcAft>
              <a:buFont typeface="Wingdings" panose="05000000000000000000" pitchFamily="2" charset="2"/>
              <a:buChar char="l"/>
            </a:pPr>
            <a:endParaRPr lang="en-US" altLang="ko-KR" sz="87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6184" indent="-1246184">
              <a:spcAft>
                <a:spcPts val="1108"/>
              </a:spcAft>
              <a:buFont typeface="Wingdings" panose="05000000000000000000" pitchFamily="2" charset="2"/>
              <a:buChar char="l"/>
            </a:pPr>
            <a:r>
              <a:rPr lang="en-US" altLang="ko-KR" sz="6600" dirty="0"/>
              <a:t>Temp. sensor which can be used for wide range is needed</a:t>
            </a:r>
          </a:p>
          <a:p>
            <a:pPr marL="3240079" lvl="1" indent="-1246184">
              <a:spcAft>
                <a:spcPts val="1108"/>
              </a:spcAft>
              <a:buFont typeface="Wingdings" panose="05000000000000000000" pitchFamily="2" charset="2"/>
              <a:buChar char="Ø"/>
            </a:pPr>
            <a:r>
              <a:rPr lang="en-US" altLang="ko-KR" sz="5000" dirty="0"/>
              <a:t>Cryogenic region operation is needed for quantum computing (4K)</a:t>
            </a:r>
          </a:p>
          <a:p>
            <a:pPr marL="3240079" lvl="1" indent="-1246184">
              <a:spcAft>
                <a:spcPts val="1108"/>
              </a:spcAft>
              <a:buFont typeface="Wingdings" panose="05000000000000000000" pitchFamily="2" charset="2"/>
              <a:buChar char="Ø"/>
            </a:pPr>
            <a:r>
              <a:rPr lang="en-US" altLang="ko-KR" sz="5000" dirty="0"/>
              <a:t>ON chip temperature sensing technique is needed for fast response</a:t>
            </a:r>
          </a:p>
          <a:p>
            <a:pPr marL="1246184" indent="-1246184">
              <a:spcAft>
                <a:spcPts val="1108"/>
              </a:spcAft>
              <a:buFont typeface="Wingdings" panose="05000000000000000000" pitchFamily="2" charset="2"/>
              <a:buChar char="l"/>
            </a:pPr>
            <a:r>
              <a:rPr lang="en-US" altLang="ko-KR" sz="6600" dirty="0"/>
              <a:t>Temp. sensor relaxation oscillator</a:t>
            </a:r>
          </a:p>
          <a:p>
            <a:pPr marL="3000049" lvl="1" indent="-1246184">
              <a:spcAft>
                <a:spcPts val="1108"/>
              </a:spcAft>
              <a:buFont typeface="Wingdings" panose="05000000000000000000" pitchFamily="2" charset="2"/>
              <a:buChar char="Ø"/>
            </a:pPr>
            <a:r>
              <a:rPr lang="en-US" altLang="ko-KR" sz="5000" dirty="0"/>
              <a:t>BJT device does not work at </a:t>
            </a:r>
            <a:r>
              <a:rPr lang="en-US" altLang="ko-KR" sz="5000" dirty="0" err="1"/>
              <a:t>cryo</a:t>
            </a:r>
            <a:r>
              <a:rPr lang="en-US" altLang="ko-KR" sz="5000" dirty="0"/>
              <a:t>. region</a:t>
            </a:r>
          </a:p>
        </p:txBody>
      </p:sp>
      <p:sp>
        <p:nvSpPr>
          <p:cNvPr id="42" name="사각형: 둥근 모서리 24">
            <a:extLst>
              <a:ext uri="{FF2B5EF4-FFF2-40B4-BE49-F238E27FC236}">
                <a16:creationId xmlns:a16="http://schemas.microsoft.com/office/drawing/2014/main" id="{3D7518E0-0F76-6CF9-02BC-CDDCA5F59799}"/>
              </a:ext>
            </a:extLst>
          </p:cNvPr>
          <p:cNvSpPr/>
          <p:nvPr/>
        </p:nvSpPr>
        <p:spPr>
          <a:xfrm>
            <a:off x="1227604" y="17084794"/>
            <a:ext cx="6053292" cy="1338696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108"/>
              </a:spcAft>
            </a:pPr>
            <a:r>
              <a:rPr lang="en-US" altLang="ko-KR" sz="553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</a:t>
            </a:r>
            <a:endParaRPr lang="ko-KR" altLang="en-US" sz="5539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사각형: 둥근 모서리 24">
            <a:extLst>
              <a:ext uri="{FF2B5EF4-FFF2-40B4-BE49-F238E27FC236}">
                <a16:creationId xmlns:a16="http://schemas.microsoft.com/office/drawing/2014/main" id="{335DC770-8A25-8087-C1FE-DB7FBCA11103}"/>
              </a:ext>
            </a:extLst>
          </p:cNvPr>
          <p:cNvSpPr/>
          <p:nvPr/>
        </p:nvSpPr>
        <p:spPr>
          <a:xfrm>
            <a:off x="520450" y="27240762"/>
            <a:ext cx="7745347" cy="1577311"/>
          </a:xfrm>
          <a:prstGeom prst="round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1108"/>
              </a:spcAft>
            </a:pPr>
            <a:r>
              <a:rPr lang="en-US" altLang="ko-KR" sz="5539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Simulation Results</a:t>
            </a:r>
            <a:endParaRPr lang="ko-KR" altLang="en-US" sz="553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2" name="그림 61">
            <a:extLst>
              <a:ext uri="{FF2B5EF4-FFF2-40B4-BE49-F238E27FC236}">
                <a16:creationId xmlns:a16="http://schemas.microsoft.com/office/drawing/2014/main" id="{B5CF5B1A-6974-DB20-2D5D-34A2BA6BC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155" y="9703591"/>
            <a:ext cx="7959863" cy="64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251A4D8-CF7C-400C-2D60-086800312A2F}"/>
                  </a:ext>
                </a:extLst>
              </p:cNvPr>
              <p:cNvSpPr txBox="1"/>
              <p:nvPr/>
            </p:nvSpPr>
            <p:spPr>
              <a:xfrm>
                <a:off x="15933779" y="17825687"/>
                <a:ext cx="14118640" cy="99420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27636" indent="-527636">
                  <a:spcAft>
                    <a:spcPts val="1108"/>
                  </a:spcAft>
                  <a:buFont typeface="Wingdings" panose="05000000000000000000" pitchFamily="2" charset="2"/>
                  <a:buChar char="l"/>
                </a:pPr>
                <a:endParaRPr lang="en-US" altLang="ko-KR" sz="872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1246184" indent="-1246184">
                  <a:spcAft>
                    <a:spcPts val="1108"/>
                  </a:spcAft>
                  <a:buFont typeface="Wingdings" panose="05000000000000000000" pitchFamily="2" charset="2"/>
                  <a:buChar char="l"/>
                </a:pPr>
                <a:r>
                  <a:rPr lang="en-US" altLang="ko-KR" sz="6600" dirty="0"/>
                  <a:t>Temperature to Current conversion</a:t>
                </a:r>
              </a:p>
              <a:p>
                <a:pPr marL="3000049" lvl="1" indent="-1246184">
                  <a:spcAft>
                    <a:spcPts val="1108"/>
                  </a:spcAft>
                  <a:buFont typeface="Wingdings" panose="05000000000000000000" pitchFamily="2" charset="2"/>
                  <a:buChar char="Ø"/>
                </a:pPr>
                <a:r>
                  <a:rPr lang="en-US" altLang="ko-KR" sz="6000" dirty="0"/>
                  <a:t>Beta-multiplier based</a:t>
                </a:r>
                <a:br>
                  <a:rPr lang="en-US" altLang="ko-KR" sz="6000" dirty="0"/>
                </a:br>
                <a:r>
                  <a:rPr lang="en-US" altLang="ko-KR" sz="6000" dirty="0"/>
                  <a:t>sensing element</a:t>
                </a:r>
              </a:p>
              <a:p>
                <a:pPr marL="3000049" lvl="1" indent="-1246184">
                  <a:spcAft>
                    <a:spcPts val="1108"/>
                  </a:spcAft>
                  <a:buFont typeface="Wingdings" panose="05000000000000000000" pitchFamily="2" charset="2"/>
                  <a:buChar char="Ø"/>
                </a:pPr>
                <a:r>
                  <a:rPr lang="en-US" altLang="ko-KR" sz="6000" dirty="0"/>
                  <a:t>TC depends on </a:t>
                </a:r>
                <a14:m>
                  <m:oMath xmlns:m="http://schemas.openxmlformats.org/officeDocument/2006/math">
                    <m:r>
                      <a:rPr lang="el-GR" altLang="ko-KR" sz="6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𝝁</m:t>
                    </m:r>
                    <m:r>
                      <a:rPr lang="en-US" altLang="ko-KR" sz="6000" b="1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altLang="ko-KR" sz="6000" dirty="0"/>
                  <a:t> and </a:t>
                </a:r>
                <a14:m>
                  <m:oMath xmlns:m="http://schemas.openxmlformats.org/officeDocument/2006/math">
                    <m:r>
                      <a:rPr lang="el-GR" altLang="ko-KR" sz="6000" b="1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altLang="ko-KR" sz="6000" dirty="0"/>
                  <a:t> of R</a:t>
                </a:r>
              </a:p>
              <a:p>
                <a:pPr marL="1246184" indent="-1246184">
                  <a:spcAft>
                    <a:spcPts val="1108"/>
                  </a:spcAft>
                  <a:buFont typeface="Wingdings" panose="05000000000000000000" pitchFamily="2" charset="2"/>
                  <a:buChar char="l"/>
                </a:pPr>
                <a:r>
                  <a:rPr lang="en-US" altLang="ko-KR" sz="6600" dirty="0"/>
                  <a:t>Current to Frequency conversion</a:t>
                </a:r>
              </a:p>
              <a:p>
                <a:pPr marL="2611115" lvl="1" indent="-857250">
                  <a:spcAft>
                    <a:spcPts val="1108"/>
                  </a:spcAft>
                  <a:buFont typeface="Wingdings" panose="05000000000000000000" pitchFamily="2" charset="2"/>
                  <a:buChar char="Ø"/>
                </a:pPr>
                <a:r>
                  <a:rPr lang="en-US" altLang="ko-KR" sz="6000" dirty="0"/>
                  <a:t>Current controlled Ring oscillator</a:t>
                </a:r>
              </a:p>
              <a:p>
                <a:pPr marL="1246184" indent="-1246184">
                  <a:spcAft>
                    <a:spcPts val="1108"/>
                  </a:spcAft>
                  <a:buFont typeface="Wingdings" panose="05000000000000000000" pitchFamily="2" charset="2"/>
                  <a:buChar char="l"/>
                </a:pPr>
                <a:r>
                  <a:rPr lang="en-US" altLang="ko-KR" sz="6600" dirty="0"/>
                  <a:t>Freq. to Digital code conversion</a:t>
                </a:r>
              </a:p>
              <a:p>
                <a:pPr marL="3240079" lvl="1" indent="-1246184">
                  <a:spcAft>
                    <a:spcPts val="1108"/>
                  </a:spcAft>
                  <a:buFont typeface="Wingdings" panose="05000000000000000000" pitchFamily="2" charset="2"/>
                  <a:buChar char="Ø"/>
                </a:pPr>
                <a:r>
                  <a:rPr lang="en-US" altLang="ko-KR" sz="6000" dirty="0"/>
                  <a:t>12-bit digital counter </a:t>
                </a:r>
                <a:endParaRPr lang="en-US" altLang="ko-KR" sz="5000" dirty="0"/>
              </a:p>
              <a:p>
                <a:pPr marL="3240079" lvl="1" indent="-1246184">
                  <a:spcAft>
                    <a:spcPts val="1108"/>
                  </a:spcAft>
                  <a:buFont typeface="Wingdings" panose="05000000000000000000" pitchFamily="2" charset="2"/>
                  <a:buChar char="Ø"/>
                </a:pPr>
                <a:endParaRPr lang="en-US" altLang="ko-KR" sz="6000" dirty="0"/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E251A4D8-CF7C-400C-2D60-086800312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3779" y="17825687"/>
                <a:ext cx="14118640" cy="9942017"/>
              </a:xfrm>
              <a:prstGeom prst="rect">
                <a:avLst/>
              </a:prstGeom>
              <a:blipFill>
                <a:blip r:embed="rId3"/>
                <a:stretch>
                  <a:fillRect l="-267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C014827-B264-5CAA-9F00-7A040853536B}"/>
                  </a:ext>
                </a:extLst>
              </p:cNvPr>
              <p:cNvSpPr txBox="1"/>
              <p:nvPr/>
            </p:nvSpPr>
            <p:spPr>
              <a:xfrm>
                <a:off x="782958" y="23338493"/>
                <a:ext cx="6674969" cy="95365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𝑰</m:t>
                      </m:r>
                      <m:r>
                        <a:rPr lang="en-US" altLang="ko-KR" sz="3000" b="1" i="1" baseline="-25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𝑶𝑼𝑻</m:t>
                      </m:r>
                      <m:r>
                        <a:rPr lang="en-US" altLang="ko-KR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l-GR" altLang="ko-KR" sz="3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𝝁</m:t>
                          </m:r>
                          <m:r>
                            <a:rPr lang="en-US" altLang="ko-KR" sz="30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sSub>
                            <m:sSubPr>
                              <m:ctrlPr>
                                <a:rPr lang="en-US" altLang="ko-KR" sz="3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𝑪</m:t>
                              </m:r>
                            </m:e>
                            <m:sub>
                              <m:r>
                                <a:rPr lang="en-US" altLang="ko-KR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𝒐𝒙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ko-KR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ko-KR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𝑾</m:t>
                              </m:r>
                              <m:r>
                                <a:rPr lang="en-US" altLang="ko-KR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altLang="ko-KR" sz="3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𝑳</m:t>
                              </m:r>
                            </m:e>
                          </m:d>
                          <m:r>
                            <a:rPr lang="en-US" altLang="ko-KR" sz="30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altLang="ko-KR" sz="30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3000" b="1" i="1" baseline="-2500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ko-KR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∗</m:t>
                      </m:r>
                      <m:f>
                        <m:fPr>
                          <m:ctrlPr>
                            <a:rPr lang="en-US" altLang="ko-K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ko-K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𝑹</m:t>
                          </m:r>
                          <m:r>
                            <a:rPr lang="en-US" altLang="ko-KR" sz="3000" b="1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altLang="ko-KR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∗(</m:t>
                      </m:r>
                      <m:r>
                        <a:rPr lang="en-US" altLang="ko-KR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</m:t>
                      </m:r>
                      <m:r>
                        <a:rPr lang="en-US" altLang="ko-KR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f>
                        <m:fPr>
                          <m:ctrlPr>
                            <a:rPr lang="en-US" altLang="ko-K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sz="3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3000" b="1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3000" b="1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</m:rad>
                        </m:den>
                      </m:f>
                      <m:r>
                        <a:rPr lang="en-US" altLang="ko-KR" sz="3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30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EC014827-B264-5CAA-9F00-7A0408535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958" y="23338493"/>
                <a:ext cx="6674969" cy="953659"/>
              </a:xfrm>
              <a:prstGeom prst="rect">
                <a:avLst/>
              </a:prstGeom>
              <a:blipFill>
                <a:blip r:embed="rId4"/>
                <a:stretch>
                  <a:fillRect b="-1337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8CF2C11-58D2-2469-9E29-2B553C5F3336}"/>
                  </a:ext>
                </a:extLst>
              </p:cNvPr>
              <p:cNvSpPr txBox="1"/>
              <p:nvPr/>
            </p:nvSpPr>
            <p:spPr>
              <a:xfrm>
                <a:off x="763041" y="24696874"/>
                <a:ext cx="4656146" cy="4616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30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altLang="ko-KR" sz="30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3000" b="1" i="1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ko-KR" altLang="en-US" sz="3000" b="1" i="1" baseline="-25000">
                          <a:latin typeface="Cambria Math" panose="02040503050406030204" pitchFamily="18" charset="0"/>
                        </a:rPr>
                        <m:t>𝒓𝒆𝒇</m:t>
                      </m:r>
                      <m:r>
                        <a:rPr lang="en-US" altLang="ko-KR" sz="3000" b="1" i="1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ko-KR" altLang="en-US" sz="30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altLang="ko-KR" sz="3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l-GR" altLang="ko-KR" sz="3000" b="1" i="1" smtClean="0">
                          <a:latin typeface="Cambria Math" panose="02040503050406030204" pitchFamily="18" charset="0"/>
                        </a:rPr>
                        <m:t>𝜶</m:t>
                      </m:r>
                      <m:r>
                        <a:rPr lang="en-US" altLang="ko-KR" sz="3000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3000" b="1" i="1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ko-KR" altLang="en-US" sz="30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ko-KR" altLang="en-US" sz="3000" b="1" i="1">
                          <a:latin typeface="Cambria Math" panose="02040503050406030204" pitchFamily="18" charset="0"/>
                        </a:rPr>
                        <m:t>𝑻𝒓𝒆𝒇</m:t>
                      </m:r>
                      <m:r>
                        <a:rPr lang="en-US" altLang="ko-KR" sz="3000" b="1" i="1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sz="3000" dirty="0">
                  <a:latin typeface="+mj-lt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E8CF2C11-58D2-2469-9E29-2B553C5F33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41" y="24696874"/>
                <a:ext cx="4656146" cy="461665"/>
              </a:xfrm>
              <a:prstGeom prst="rect">
                <a:avLst/>
              </a:prstGeom>
              <a:blipFill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TextBox 95">
            <a:extLst>
              <a:ext uri="{FF2B5EF4-FFF2-40B4-BE49-F238E27FC236}">
                <a16:creationId xmlns:a16="http://schemas.microsoft.com/office/drawing/2014/main" id="{6D7C34AC-7807-B0FA-F89A-86141E02A46B}"/>
              </a:ext>
            </a:extLst>
          </p:cNvPr>
          <p:cNvSpPr txBox="1"/>
          <p:nvPr/>
        </p:nvSpPr>
        <p:spPr>
          <a:xfrm>
            <a:off x="15191771" y="28029417"/>
            <a:ext cx="14817738" cy="9833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7636" indent="-527636">
              <a:lnSpc>
                <a:spcPct val="150000"/>
              </a:lnSpc>
              <a:spcAft>
                <a:spcPts val="1108"/>
              </a:spcAft>
              <a:buFont typeface="Wingdings" panose="05000000000000000000" pitchFamily="2" charset="2"/>
              <a:buChar char="l"/>
            </a:pPr>
            <a:endParaRPr lang="en-US" altLang="ko-KR" sz="87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46184" indent="-1246184">
              <a:lnSpc>
                <a:spcPct val="150000"/>
              </a:lnSpc>
              <a:spcAft>
                <a:spcPts val="1108"/>
              </a:spcAft>
              <a:buFont typeface="Wingdings" panose="05000000000000000000" pitchFamily="2" charset="2"/>
              <a:buChar char="l"/>
            </a:pPr>
            <a:r>
              <a:rPr lang="en-US" altLang="ko-KR" sz="6600" dirty="0"/>
              <a:t>Implemented in 65nm CMOS process</a:t>
            </a:r>
          </a:p>
          <a:p>
            <a:pPr marL="1246184" indent="-1246184">
              <a:lnSpc>
                <a:spcPct val="150000"/>
              </a:lnSpc>
              <a:spcAft>
                <a:spcPts val="1108"/>
              </a:spcAft>
              <a:buFont typeface="Wingdings" panose="05000000000000000000" pitchFamily="2" charset="2"/>
              <a:buChar char="l"/>
            </a:pPr>
            <a:r>
              <a:rPr lang="en-US" altLang="ko-KR" sz="6600" dirty="0"/>
              <a:t>PTAT current is achieved with  resistance </a:t>
            </a:r>
            <a:r>
              <a:rPr lang="en-US" altLang="ko-KR" sz="6600" b="1" dirty="0"/>
              <a:t>TC -0.367</a:t>
            </a:r>
            <a:r>
              <a:rPr lang="el-GR" altLang="ko-KR" sz="6600" b="1" dirty="0"/>
              <a:t>Ω</a:t>
            </a:r>
            <a:r>
              <a:rPr lang="en-US" altLang="ko-KR" sz="6600" b="1" dirty="0"/>
              <a:t>/°C</a:t>
            </a:r>
            <a:endParaRPr lang="en-US" altLang="ko-KR" sz="6000" b="1" dirty="0"/>
          </a:p>
          <a:p>
            <a:pPr marL="1246184" indent="-1246184">
              <a:lnSpc>
                <a:spcPct val="150000"/>
              </a:lnSpc>
              <a:spcAft>
                <a:spcPts val="1108"/>
              </a:spcAft>
              <a:buFont typeface="Wingdings" panose="05000000000000000000" pitchFamily="2" charset="2"/>
              <a:buChar char="l"/>
            </a:pPr>
            <a:r>
              <a:rPr lang="en-US" altLang="ko-KR" sz="6600" dirty="0"/>
              <a:t>PTAT frequency is achieved over a wide range of -270°C to 30°C (4K to 300K)</a:t>
            </a:r>
          </a:p>
          <a:p>
            <a:pPr marL="3000049" lvl="1" indent="-1246184">
              <a:lnSpc>
                <a:spcPct val="150000"/>
              </a:lnSpc>
              <a:spcAft>
                <a:spcPts val="1108"/>
              </a:spcAft>
              <a:buFont typeface="Wingdings" panose="05000000000000000000" pitchFamily="2" charset="2"/>
              <a:buChar char="Ø"/>
            </a:pPr>
            <a:r>
              <a:rPr lang="en-US" altLang="ko-KR" sz="6600" b="1" dirty="0"/>
              <a:t>0.833KHz/°C</a:t>
            </a:r>
            <a:endParaRPr lang="en-US" altLang="ko-KR" sz="6000" dirty="0"/>
          </a:p>
        </p:txBody>
      </p:sp>
      <p:pic>
        <p:nvPicPr>
          <p:cNvPr id="102" name="그림 101">
            <a:extLst>
              <a:ext uri="{FF2B5EF4-FFF2-40B4-BE49-F238E27FC236}">
                <a16:creationId xmlns:a16="http://schemas.microsoft.com/office/drawing/2014/main" id="{23DAC229-57A9-1F2A-3330-2FDD59E126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0927" y="35673108"/>
            <a:ext cx="5760000" cy="399000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BF83581-367D-931B-2CA1-69191DEB16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9252" y="18671248"/>
            <a:ext cx="6280615" cy="4539217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20B4028-6F4D-882E-70C7-26240E89D0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78129" y="18666269"/>
            <a:ext cx="7528934" cy="77815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4D4B0E-808D-ACEC-97A8-EA4D77DE73AC}"/>
                  </a:ext>
                </a:extLst>
              </p:cNvPr>
              <p:cNvSpPr txBox="1"/>
              <p:nvPr/>
            </p:nvSpPr>
            <p:spPr>
              <a:xfrm>
                <a:off x="763041" y="25462061"/>
                <a:ext cx="2685010" cy="10376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3000" b="1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3000" b="1" i="1">
                              <a:latin typeface="Cambria Math" panose="02040503050406030204" pitchFamily="18" charset="0"/>
                            </a:rPr>
                            <m:t>𝑰</m:t>
                          </m:r>
                        </m:e>
                        <m:sub>
                          <m:r>
                            <a:rPr lang="ko-KR" altLang="en-US" sz="3000" b="1" i="1">
                              <a:latin typeface="Cambria Math" panose="02040503050406030204" pitchFamily="18" charset="0"/>
                            </a:rPr>
                            <m:t>𝑶𝑼𝑻</m:t>
                          </m:r>
                        </m:sub>
                      </m:sSub>
                      <m:r>
                        <a:rPr lang="ko-KR" altLang="en-US" sz="3000" b="1" i="0">
                          <a:latin typeface="Cambria Math" panose="02040503050406030204" pitchFamily="18" charset="0"/>
                        </a:rPr>
                        <m:t>∝ </m:t>
                      </m:r>
                      <m:f>
                        <m:fPr>
                          <m:ctrlPr>
                            <a:rPr lang="ko-KR" altLang="en-US" sz="3000" b="1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ko-KR" altLang="en-US" sz="3000" b="1" i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b>
                            <m:sSubPr>
                              <m:ctrlPr>
                                <a:rPr lang="ko-KR" altLang="en-US" sz="3000" b="1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3000" b="1" i="1">
                                  <a:latin typeface="Cambria Math" panose="02040503050406030204" pitchFamily="18" charset="0"/>
                                </a:rPr>
                                <m:t>𝝁</m:t>
                              </m:r>
                            </m:e>
                            <m:sub>
                              <m:r>
                                <a:rPr lang="ko-KR" altLang="en-US" sz="30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ko-KR" altLang="en-US" sz="3000" b="1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ko-KR" altLang="en-US" sz="3000" b="1" i="1">
                              <a:latin typeface="Cambria Math" panose="02040503050406030204" pitchFamily="18" charset="0"/>
                            </a:rPr>
                            <m:t>𝜶</m:t>
                          </m:r>
                          <m:r>
                            <a:rPr lang="ko-KR" altLang="en-US" sz="3000" b="1" i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ko-KR" altLang="en-US" sz="3000" b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04D4B0E-808D-ACEC-97A8-EA4D77DE7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41" y="25462061"/>
                <a:ext cx="2685010" cy="103765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그림 21">
            <a:extLst>
              <a:ext uri="{FF2B5EF4-FFF2-40B4-BE49-F238E27FC236}">
                <a16:creationId xmlns:a16="http://schemas.microsoft.com/office/drawing/2014/main" id="{DE059A7D-E647-F3D3-FFE3-DAB5B306AD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25373" y="9670972"/>
            <a:ext cx="5109850" cy="6480000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id="{69457425-5CF3-EF90-6B5E-1A5DCEDF2CC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8015" y="28868521"/>
            <a:ext cx="13742912" cy="5760000"/>
          </a:xfrm>
          <a:prstGeom prst="rect">
            <a:avLst/>
          </a:prstGeom>
        </p:spPr>
      </p:pic>
      <p:pic>
        <p:nvPicPr>
          <p:cNvPr id="31" name="그림 30">
            <a:extLst>
              <a:ext uri="{FF2B5EF4-FFF2-40B4-BE49-F238E27FC236}">
                <a16:creationId xmlns:a16="http://schemas.microsoft.com/office/drawing/2014/main" id="{B34DE623-5DED-237A-8C23-FC8F6AB306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041" y="34788108"/>
            <a:ext cx="6612815" cy="57600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E9ADAFD-A0D1-4AA3-800A-8A32BC7894D0}"/>
              </a:ext>
            </a:extLst>
          </p:cNvPr>
          <p:cNvSpPr txBox="1"/>
          <p:nvPr/>
        </p:nvSpPr>
        <p:spPr>
          <a:xfrm>
            <a:off x="15096127" y="38557886"/>
            <a:ext cx="14817738" cy="1584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27000" algn="ctr" latinLnBrk="0">
              <a:lnSpc>
                <a:spcPct val="150000"/>
              </a:lnSpc>
            </a:pPr>
            <a:r>
              <a:rPr lang="en-US" altLang="ko-KR" sz="4000" b="1" kern="100" dirty="0">
                <a:solidFill>
                  <a:srgbClr val="000000"/>
                </a:solidFill>
                <a:effectLst/>
                <a:ea typeface="한양신명조"/>
                <a:cs typeface="Times New Roman" panose="02020603050405020304" pitchFamily="18" charset="0"/>
              </a:rPr>
              <a:t>Acknowledgement</a:t>
            </a:r>
          </a:p>
          <a:p>
            <a:pPr indent="127000" algn="just" latinLnBrk="0">
              <a:lnSpc>
                <a:spcPct val="150000"/>
              </a:lnSpc>
            </a:pPr>
            <a:r>
              <a:rPr lang="en-US" altLang="ko-KR" sz="2800" kern="100" dirty="0">
                <a:solidFill>
                  <a:srgbClr val="000000"/>
                </a:solidFill>
                <a:effectLst/>
                <a:ea typeface="한양신명조"/>
                <a:cs typeface="Times New Roman" panose="02020603050405020304" pitchFamily="18" charset="0"/>
              </a:rPr>
              <a:t>The chip fabrication and EDA tool were supported by the IC Design Education Center(IDEC), Korea.</a:t>
            </a:r>
            <a:endParaRPr lang="ko-KR" altLang="ko-KR" sz="2800" kern="100" dirty="0">
              <a:solidFill>
                <a:srgbClr val="000000"/>
              </a:solidFill>
              <a:effectLst/>
              <a:ea typeface="한양신명조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76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5970</TotalTime>
  <Words>201</Words>
  <Application>Microsoft Office PowerPoint</Application>
  <PresentationFormat>사용자 지정</PresentationFormat>
  <Paragraphs>30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Cambria Math</vt:lpstr>
      <vt:lpstr>Times New Roman</vt:lpstr>
      <vt:lpstr>Wingdings</vt:lpstr>
      <vt:lpstr>Office 테마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Kunhee Cho</cp:lastModifiedBy>
  <cp:revision>26</cp:revision>
  <dcterms:created xsi:type="dcterms:W3CDTF">2018-03-08T06:02:33Z</dcterms:created>
  <dcterms:modified xsi:type="dcterms:W3CDTF">2024-04-22T06:51:10Z</dcterms:modified>
</cp:coreProperties>
</file>