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p:scale>
          <a:sx n="25" d="100"/>
          <a:sy n="25" d="100"/>
        </p:scale>
        <p:origin x="2160"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2024-06-19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2024-06-19</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377205" y="3501920"/>
            <a:ext cx="29475266" cy="4036639"/>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245" marR="273685" algn="ctr">
              <a:spcBef>
                <a:spcPts val="395"/>
              </a:spcBef>
            </a:pPr>
            <a:r>
              <a:rPr lang="en-US" altLang="ko-KR" sz="7200" dirty="0">
                <a:solidFill>
                  <a:schemeClr val="tx1"/>
                </a:solidFill>
                <a:effectLst/>
                <a:latin typeface="Times New Roman" panose="02020603050405020304" pitchFamily="18" charset="0"/>
                <a:ea typeface="Times New Roman" panose="02020603050405020304" pitchFamily="18" charset="0"/>
              </a:rPr>
              <a:t>A</a:t>
            </a:r>
            <a:r>
              <a:rPr lang="en-US" altLang="ko-KR" sz="7200" spc="-30" dirty="0">
                <a:solidFill>
                  <a:schemeClr val="tx1"/>
                </a:solidFill>
                <a:effectLst/>
                <a:latin typeface="Times New Roman" panose="02020603050405020304" pitchFamily="18" charset="0"/>
                <a:ea typeface="Times New Roman" panose="02020603050405020304" pitchFamily="18" charset="0"/>
              </a:rPr>
              <a:t> </a:t>
            </a:r>
            <a:r>
              <a:rPr lang="en-US" altLang="ko-KR" sz="7200" dirty="0">
                <a:solidFill>
                  <a:schemeClr val="tx1"/>
                </a:solidFill>
                <a:effectLst/>
                <a:latin typeface="Times New Roman" panose="02020603050405020304" pitchFamily="18" charset="0"/>
                <a:ea typeface="Times New Roman" panose="02020603050405020304" pitchFamily="18" charset="0"/>
              </a:rPr>
              <a:t>PAM-4</a:t>
            </a:r>
            <a:r>
              <a:rPr lang="en-US" altLang="ko-KR" sz="7200" spc="-35" dirty="0">
                <a:solidFill>
                  <a:schemeClr val="tx1"/>
                </a:solidFill>
                <a:effectLst/>
                <a:latin typeface="Times New Roman" panose="02020603050405020304" pitchFamily="18" charset="0"/>
                <a:ea typeface="Times New Roman" panose="02020603050405020304" pitchFamily="18" charset="0"/>
              </a:rPr>
              <a:t> </a:t>
            </a:r>
            <a:r>
              <a:rPr lang="en-US" altLang="ko-KR" sz="7200" dirty="0">
                <a:solidFill>
                  <a:schemeClr val="tx1"/>
                </a:solidFill>
                <a:effectLst/>
                <a:latin typeface="Times New Roman" panose="02020603050405020304" pitchFamily="18" charset="0"/>
                <a:ea typeface="Times New Roman" panose="02020603050405020304" pitchFamily="18" charset="0"/>
              </a:rPr>
              <a:t>Receiver</a:t>
            </a:r>
            <a:r>
              <a:rPr lang="en-US" altLang="ko-KR" sz="7200" spc="-35" dirty="0">
                <a:solidFill>
                  <a:schemeClr val="tx1"/>
                </a:solidFill>
                <a:effectLst/>
                <a:latin typeface="Times New Roman" panose="02020603050405020304" pitchFamily="18" charset="0"/>
                <a:ea typeface="Times New Roman" panose="02020603050405020304" pitchFamily="18" charset="0"/>
              </a:rPr>
              <a:t> </a:t>
            </a:r>
            <a:r>
              <a:rPr lang="en-US" altLang="ko-KR" sz="7200" dirty="0">
                <a:solidFill>
                  <a:schemeClr val="tx1"/>
                </a:solidFill>
                <a:effectLst/>
                <a:latin typeface="Times New Roman" panose="02020603050405020304" pitchFamily="18" charset="0"/>
                <a:ea typeface="Times New Roman" panose="02020603050405020304" pitchFamily="18" charset="0"/>
              </a:rPr>
              <a:t>with</a:t>
            </a:r>
            <a:r>
              <a:rPr lang="en-US" altLang="ko-KR" sz="7200" spc="-40" dirty="0">
                <a:solidFill>
                  <a:schemeClr val="tx1"/>
                </a:solidFill>
                <a:effectLst/>
                <a:latin typeface="Times New Roman" panose="02020603050405020304" pitchFamily="18" charset="0"/>
                <a:ea typeface="Times New Roman" panose="02020603050405020304" pitchFamily="18" charset="0"/>
              </a:rPr>
              <a:t> </a:t>
            </a:r>
            <a:r>
              <a:rPr lang="en-US" altLang="ko-KR" sz="7200" dirty="0">
                <a:solidFill>
                  <a:schemeClr val="tx1"/>
                </a:solidFill>
                <a:effectLst/>
                <a:latin typeface="Times New Roman" panose="02020603050405020304" pitchFamily="18" charset="0"/>
                <a:ea typeface="Times New Roman" panose="02020603050405020304" pitchFamily="18" charset="0"/>
              </a:rPr>
              <a:t>Selective</a:t>
            </a:r>
            <a:r>
              <a:rPr lang="en-US" altLang="ko-KR" sz="7200" spc="-25" dirty="0">
                <a:solidFill>
                  <a:schemeClr val="tx1"/>
                </a:solidFill>
                <a:effectLst/>
                <a:latin typeface="Times New Roman" panose="02020603050405020304" pitchFamily="18" charset="0"/>
                <a:ea typeface="Times New Roman" panose="02020603050405020304" pitchFamily="18" charset="0"/>
              </a:rPr>
              <a:t> </a:t>
            </a:r>
            <a:r>
              <a:rPr lang="en-US" altLang="ko-KR" sz="7200" dirty="0">
                <a:solidFill>
                  <a:schemeClr val="tx1"/>
                </a:solidFill>
                <a:effectLst/>
                <a:latin typeface="Times New Roman" panose="02020603050405020304" pitchFamily="18" charset="0"/>
                <a:ea typeface="Times New Roman" panose="02020603050405020304" pitchFamily="18" charset="0"/>
              </a:rPr>
              <a:t>Reference</a:t>
            </a:r>
            <a:r>
              <a:rPr lang="en-US" altLang="ko-KR" sz="7200" spc="-25" dirty="0">
                <a:solidFill>
                  <a:schemeClr val="tx1"/>
                </a:solidFill>
                <a:effectLst/>
                <a:latin typeface="Times New Roman" panose="02020603050405020304" pitchFamily="18" charset="0"/>
                <a:ea typeface="Times New Roman" panose="02020603050405020304" pitchFamily="18" charset="0"/>
              </a:rPr>
              <a:t> </a:t>
            </a:r>
            <a:r>
              <a:rPr lang="en-US" altLang="ko-KR" sz="7200" dirty="0">
                <a:solidFill>
                  <a:schemeClr val="tx1"/>
                </a:solidFill>
                <a:effectLst/>
                <a:latin typeface="Times New Roman" panose="02020603050405020304" pitchFamily="18" charset="0"/>
                <a:ea typeface="Times New Roman" panose="02020603050405020304" pitchFamily="18" charset="0"/>
              </a:rPr>
              <a:t>Voltage Adaptation for Strongness to Comparator Voltage </a:t>
            </a:r>
            <a:r>
              <a:rPr lang="en-US" altLang="ko-KR" sz="7200" spc="-10" dirty="0">
                <a:solidFill>
                  <a:schemeClr val="tx1"/>
                </a:solidFill>
                <a:effectLst/>
                <a:latin typeface="Times New Roman" panose="02020603050405020304" pitchFamily="18" charset="0"/>
                <a:ea typeface="Times New Roman" panose="02020603050405020304" pitchFamily="18" charset="0"/>
              </a:rPr>
              <a:t>Variations</a:t>
            </a:r>
          </a:p>
          <a:p>
            <a:pPr marL="182245" marR="273685" algn="ctr">
              <a:spcBef>
                <a:spcPts val="395"/>
              </a:spcBef>
            </a:pPr>
            <a:endParaRPr lang="en-US" altLang="ko-KR" sz="3200" spc="-10" dirty="0">
              <a:solidFill>
                <a:schemeClr val="tx1"/>
              </a:solidFill>
              <a:latin typeface="Times New Roman" panose="02020603050405020304" pitchFamily="18" charset="0"/>
              <a:ea typeface="Times New Roman" panose="02020603050405020304" pitchFamily="18" charset="0"/>
            </a:endParaRPr>
          </a:p>
          <a:p>
            <a:pPr marL="182245" marR="273685" algn="ctr">
              <a:spcBef>
                <a:spcPts val="395"/>
              </a:spcBef>
            </a:pPr>
            <a:r>
              <a:rPr lang="en-US" altLang="ko-KR" sz="4000" dirty="0">
                <a:solidFill>
                  <a:schemeClr val="tx1"/>
                </a:solidFill>
                <a:latin typeface="Times New Roman" panose="02020603050405020304" pitchFamily="18" charset="0"/>
                <a:ea typeface="Times New Roman" panose="02020603050405020304" pitchFamily="18" charset="0"/>
              </a:rPr>
              <a:t>Jeong-Mi</a:t>
            </a:r>
            <a:r>
              <a:rPr lang="ko-KR" altLang="en-US" sz="4000" dirty="0">
                <a:solidFill>
                  <a:schemeClr val="tx1"/>
                </a:solidFill>
                <a:latin typeface="Times New Roman" panose="02020603050405020304" pitchFamily="18" charset="0"/>
                <a:ea typeface="Times New Roman" panose="02020603050405020304" pitchFamily="18" charset="0"/>
              </a:rPr>
              <a:t> </a:t>
            </a:r>
            <a:r>
              <a:rPr lang="en-US" altLang="ko-KR" sz="4000" dirty="0">
                <a:solidFill>
                  <a:schemeClr val="tx1"/>
                </a:solidFill>
                <a:latin typeface="Times New Roman" panose="02020603050405020304" pitchFamily="18" charset="0"/>
                <a:ea typeface="Times New Roman" panose="02020603050405020304" pitchFamily="18" charset="0"/>
              </a:rPr>
              <a:t>Park,</a:t>
            </a:r>
            <a:r>
              <a:rPr lang="ko-KR" altLang="en-US" sz="4000" dirty="0">
                <a:solidFill>
                  <a:schemeClr val="tx1"/>
                </a:solidFill>
                <a:latin typeface="Times New Roman" panose="02020603050405020304" pitchFamily="18" charset="0"/>
                <a:ea typeface="Times New Roman" panose="02020603050405020304" pitchFamily="18" charset="0"/>
              </a:rPr>
              <a:t> </a:t>
            </a:r>
            <a:r>
              <a:rPr lang="en-US" altLang="ko-KR" sz="4000" dirty="0" err="1">
                <a:solidFill>
                  <a:schemeClr val="tx1"/>
                </a:solidFill>
                <a:latin typeface="Times New Roman" panose="02020603050405020304" pitchFamily="18" charset="0"/>
                <a:ea typeface="Times New Roman" panose="02020603050405020304" pitchFamily="18" charset="0"/>
              </a:rPr>
              <a:t>Seoung-Geun</a:t>
            </a:r>
            <a:r>
              <a:rPr lang="ko-KR" altLang="en-US" sz="4000" dirty="0">
                <a:solidFill>
                  <a:schemeClr val="tx1"/>
                </a:solidFill>
                <a:latin typeface="Times New Roman" panose="02020603050405020304" pitchFamily="18" charset="0"/>
                <a:ea typeface="Times New Roman" panose="02020603050405020304" pitchFamily="18" charset="0"/>
              </a:rPr>
              <a:t> </a:t>
            </a:r>
            <a:r>
              <a:rPr lang="en-US" altLang="ko-KR" sz="4000" dirty="0">
                <a:solidFill>
                  <a:schemeClr val="tx1"/>
                </a:solidFill>
                <a:latin typeface="Times New Roman" panose="02020603050405020304" pitchFamily="18" charset="0"/>
                <a:ea typeface="Times New Roman" panose="02020603050405020304" pitchFamily="18" charset="0"/>
              </a:rPr>
              <a:t>Cho, and Jin-Ku Kang</a:t>
            </a:r>
          </a:p>
          <a:p>
            <a:pPr marL="182245" marR="273685" algn="ctr">
              <a:spcBef>
                <a:spcPts val="395"/>
              </a:spcBef>
            </a:pPr>
            <a:r>
              <a:rPr lang="en-US" altLang="ko-KR" sz="4000" dirty="0">
                <a:solidFill>
                  <a:schemeClr val="tx1"/>
                </a:solidFill>
                <a:effectLst/>
                <a:latin typeface="Times New Roman" panose="02020603050405020304" pitchFamily="18" charset="0"/>
                <a:ea typeface="Times New Roman" panose="02020603050405020304" pitchFamily="18" charset="0"/>
              </a:rPr>
              <a:t>Department of Electrical and Computer Eng., </a:t>
            </a:r>
            <a:r>
              <a:rPr lang="en-US" altLang="ko-KR" sz="4000" dirty="0" err="1">
                <a:solidFill>
                  <a:schemeClr val="tx1"/>
                </a:solidFill>
                <a:effectLst/>
                <a:latin typeface="Times New Roman" panose="02020603050405020304" pitchFamily="18" charset="0"/>
                <a:ea typeface="Times New Roman" panose="02020603050405020304" pitchFamily="18" charset="0"/>
              </a:rPr>
              <a:t>Inha</a:t>
            </a:r>
            <a:r>
              <a:rPr lang="en-US" altLang="ko-KR" sz="4000" dirty="0">
                <a:solidFill>
                  <a:schemeClr val="tx1"/>
                </a:solidFill>
                <a:effectLst/>
                <a:latin typeface="Times New Roman" panose="02020603050405020304" pitchFamily="18" charset="0"/>
                <a:ea typeface="Times New Roman" panose="02020603050405020304" pitchFamily="18" charset="0"/>
              </a:rPr>
              <a:t> University, Incheon, Korea</a:t>
            </a:r>
            <a:endParaRPr lang="ko-KR" altLang="ko-KR" sz="4000" dirty="0">
              <a:solidFill>
                <a:schemeClr val="tx1"/>
              </a:solidFill>
              <a:effectLst/>
              <a:latin typeface="Times New Roman" panose="02020603050405020304" pitchFamily="18" charset="0"/>
              <a:ea typeface="Times New Roman" panose="02020603050405020304" pitchFamily="18" charset="0"/>
            </a:endParaRPr>
          </a:p>
        </p:txBody>
      </p:sp>
      <p:sp>
        <p:nvSpPr>
          <p:cNvPr id="6" name="모서리가 둥근 직사각형 5"/>
          <p:cNvSpPr/>
          <p:nvPr/>
        </p:nvSpPr>
        <p:spPr>
          <a:xfrm>
            <a:off x="377205" y="7728836"/>
            <a:ext cx="29475266" cy="547588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dirty="0">
                <a:ln w="28575">
                  <a:noFill/>
                  <a:prstDash val="dash"/>
                </a:ln>
                <a:solidFill>
                  <a:schemeClr val="tx1"/>
                </a:solidFill>
              </a:rPr>
              <a:t>Introduction</a:t>
            </a:r>
          </a:p>
          <a:p>
            <a:pPr algn="just"/>
            <a:r>
              <a:rPr lang="en-US" altLang="ko-KR" sz="4400" dirty="0">
                <a:solidFill>
                  <a:schemeClr val="tx1"/>
                </a:solidFill>
                <a:effectLst/>
                <a:latin typeface="Times New Roman" panose="02020603050405020304" pitchFamily="18" charset="0"/>
                <a:ea typeface="맑은 고딕" panose="020B0503020000020004" pitchFamily="50" charset="-127"/>
              </a:rPr>
              <a:t>  This poster describes a pulse amplitude modulation-4 (PAM-4) receiver with low sensitivity to comparator voltage variation. A time-based LSB decoder is used to decode the PAM-4 data</a:t>
            </a:r>
            <a:r>
              <a:rPr lang="en-US" altLang="ko-KR" sz="4400" dirty="0">
                <a:solidFill>
                  <a:schemeClr val="tx1"/>
                </a:solidFill>
                <a:latin typeface="Times New Roman" panose="02020603050405020304" pitchFamily="18" charset="0"/>
                <a:ea typeface="맑은 고딕" panose="020B0503020000020004" pitchFamily="50" charset="-127"/>
              </a:rPr>
              <a:t>. A</a:t>
            </a:r>
            <a:r>
              <a:rPr lang="en-US" altLang="ko-KR" sz="4400" dirty="0">
                <a:solidFill>
                  <a:schemeClr val="tx1"/>
                </a:solidFill>
                <a:effectLst/>
                <a:latin typeface="Times New Roman" panose="02020603050405020304" pitchFamily="18" charset="0"/>
                <a:ea typeface="맑은 고딕" panose="020B0503020000020004" pitchFamily="50" charset="-127"/>
              </a:rPr>
              <a:t>nd it has improved bit error rate (BER) performance by selecting data level as a reference voltage. In addition, a single error sampler is utilized to perform continuous reference voltage adaptation based on random data. By using the data levels as the reference voltage, the adaptation algorithms are simplified by finding only two data levels. So, it can reduce power consumption and hardware complexity. The simulation result shows power consumption of the proposed receiver is only 0.96 [</a:t>
            </a:r>
            <a:r>
              <a:rPr lang="en-US" altLang="ko-KR" sz="4400" dirty="0" err="1">
                <a:solidFill>
                  <a:schemeClr val="tx1"/>
                </a:solidFill>
                <a:effectLst/>
                <a:latin typeface="Times New Roman" panose="02020603050405020304" pitchFamily="18" charset="0"/>
                <a:ea typeface="맑은 고딕" panose="020B0503020000020004" pitchFamily="50" charset="-127"/>
              </a:rPr>
              <a:t>pJ</a:t>
            </a:r>
            <a:r>
              <a:rPr lang="en-US" altLang="ko-KR" sz="4400" dirty="0">
                <a:solidFill>
                  <a:schemeClr val="tx1"/>
                </a:solidFill>
                <a:effectLst/>
                <a:latin typeface="Times New Roman" panose="02020603050405020304" pitchFamily="18" charset="0"/>
                <a:ea typeface="맑은 고딕" panose="020B0503020000020004" pitchFamily="50" charset="-127"/>
              </a:rPr>
              <a:t>/bit] at 20 Gb/s. And the average adaptation time is only 0.705 </a:t>
            </a:r>
            <a:r>
              <a:rPr lang="en-US" altLang="ko-KR" sz="4400" dirty="0" err="1">
                <a:solidFill>
                  <a:schemeClr val="tx1"/>
                </a:solidFill>
                <a:effectLst/>
                <a:latin typeface="Times New Roman" panose="02020603050405020304" pitchFamily="18" charset="0"/>
                <a:ea typeface="맑은 고딕" panose="020B0503020000020004" pitchFamily="50" charset="-127"/>
              </a:rPr>
              <a:t>μs</a:t>
            </a:r>
            <a:r>
              <a:rPr lang="en-US" altLang="ko-KR" sz="4400" dirty="0">
                <a:solidFill>
                  <a:schemeClr val="tx1"/>
                </a:solidFill>
                <a:effectLst/>
                <a:latin typeface="Times New Roman" panose="02020603050405020304" pitchFamily="18" charset="0"/>
                <a:ea typeface="맑은 고딕" panose="020B0503020000020004" pitchFamily="50" charset="-127"/>
              </a:rPr>
              <a:t>.</a:t>
            </a:r>
            <a:endParaRPr lang="ko-KR" altLang="en-US" sz="4400" dirty="0">
              <a:ln w="28575">
                <a:noFill/>
                <a:prstDash val="dash"/>
              </a:ln>
              <a:solidFill>
                <a:schemeClr val="tx1"/>
              </a:solidFill>
            </a:endParaRPr>
          </a:p>
        </p:txBody>
      </p:sp>
      <p:sp>
        <p:nvSpPr>
          <p:cNvPr id="8" name="모서리가 둥근 직사각형 7"/>
          <p:cNvSpPr/>
          <p:nvPr/>
        </p:nvSpPr>
        <p:spPr>
          <a:xfrm>
            <a:off x="377205" y="13365501"/>
            <a:ext cx="29475266" cy="22189790"/>
          </a:xfrm>
          <a:prstGeom prst="roundRect">
            <a:avLst>
              <a:gd name="adj" fmla="val 628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dirty="0">
                <a:ln w="28575">
                  <a:noFill/>
                  <a:prstDash val="dash"/>
                </a:ln>
                <a:solidFill>
                  <a:schemeClr val="tx1"/>
                </a:solidFill>
              </a:rPr>
              <a:t>Result and Discussion</a:t>
            </a: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endParaRPr lang="en-US" altLang="ko-KR" dirty="0">
              <a:ln w="28575">
                <a:noFill/>
                <a:prstDash val="dash"/>
              </a:ln>
              <a:solidFill>
                <a:schemeClr val="tx1"/>
              </a:solidFill>
            </a:endParaRPr>
          </a:p>
          <a:p>
            <a:pPr algn="just"/>
            <a:r>
              <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rPr>
              <a:t>  </a:t>
            </a:r>
          </a:p>
        </p:txBody>
      </p:sp>
      <p:sp>
        <p:nvSpPr>
          <p:cNvPr id="11" name="모서리가 둥근 직사각형 10"/>
          <p:cNvSpPr/>
          <p:nvPr/>
        </p:nvSpPr>
        <p:spPr>
          <a:xfrm>
            <a:off x="377205" y="35760168"/>
            <a:ext cx="29475266" cy="309810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dirty="0">
                <a:ln w="28575">
                  <a:noFill/>
                  <a:prstDash val="dash"/>
                </a:ln>
                <a:solidFill>
                  <a:schemeClr val="tx1"/>
                </a:solidFill>
              </a:rPr>
              <a:t>Conclusion</a:t>
            </a:r>
          </a:p>
          <a:p>
            <a:pPr algn="just"/>
            <a:r>
              <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rPr>
              <a:t> A 20 Gbps PAM-4 RX is designed and simulated in a 28nm CMOS technology. The circuit is robust by using data level as reference voltage. In addition, </a:t>
            </a:r>
            <a:r>
              <a:rPr lang="en-US" altLang="ko-KR" sz="4400" dirty="0">
                <a:solidFill>
                  <a:schemeClr val="tx1"/>
                </a:solidFill>
                <a:effectLst/>
                <a:latin typeface="Times New Roman" panose="02020603050405020304" pitchFamily="18" charset="0"/>
                <a:ea typeface="맑은 고딕" panose="020B0503020000020004" pitchFamily="50" charset="-127"/>
              </a:rPr>
              <a:t>continuous reference voltage adaptation based on random data is possible by only using a single sampler.</a:t>
            </a:r>
            <a:endPar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endParaRPr>
          </a:p>
        </p:txBody>
      </p:sp>
      <p:sp>
        <p:nvSpPr>
          <p:cNvPr id="4" name="모서리가 둥근 직사각형 10">
            <a:extLst>
              <a:ext uri="{FF2B5EF4-FFF2-40B4-BE49-F238E27FC236}">
                <a16:creationId xmlns:a16="http://schemas.microsoft.com/office/drawing/2014/main" id="{341449B8-8572-783A-0096-8C47DD71DF81}"/>
              </a:ext>
            </a:extLst>
          </p:cNvPr>
          <p:cNvSpPr/>
          <p:nvPr/>
        </p:nvSpPr>
        <p:spPr>
          <a:xfrm>
            <a:off x="377205" y="39063153"/>
            <a:ext cx="29475266" cy="1760381"/>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dirty="0">
                <a:ln w="28575">
                  <a:noFill/>
                  <a:prstDash val="dash"/>
                </a:ln>
                <a:solidFill>
                  <a:schemeClr val="tx1"/>
                </a:solidFill>
              </a:rPr>
              <a:t>Acknowledgement</a:t>
            </a:r>
          </a:p>
          <a:p>
            <a:pPr algn="just"/>
            <a:r>
              <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rPr>
              <a:t>This work was supported by </a:t>
            </a:r>
            <a:r>
              <a:rPr lang="en-US" altLang="ko-KR" sz="4400" dirty="0" err="1">
                <a:ln w="28575">
                  <a:noFill/>
                  <a:prstDash val="dash"/>
                </a:ln>
                <a:solidFill>
                  <a:schemeClr val="tx1"/>
                </a:solidFill>
                <a:latin typeface="Times New Roman" panose="02020603050405020304" pitchFamily="18" charset="0"/>
                <a:cs typeface="Times New Roman" panose="02020603050405020304" pitchFamily="18" charset="0"/>
              </a:rPr>
              <a:t>Inha</a:t>
            </a:r>
            <a:r>
              <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rPr>
              <a:t> University. CAD tools and chip fabrication were provided by IDEC.</a:t>
            </a:r>
          </a:p>
        </p:txBody>
      </p:sp>
      <p:sp>
        <p:nvSpPr>
          <p:cNvPr id="12" name="TextBox 11">
            <a:extLst>
              <a:ext uri="{FF2B5EF4-FFF2-40B4-BE49-F238E27FC236}">
                <a16:creationId xmlns:a16="http://schemas.microsoft.com/office/drawing/2014/main" id="{A9DB1E64-C350-3C2E-B65F-C0F29D00C1E5}"/>
              </a:ext>
            </a:extLst>
          </p:cNvPr>
          <p:cNvSpPr txBox="1"/>
          <p:nvPr/>
        </p:nvSpPr>
        <p:spPr>
          <a:xfrm>
            <a:off x="800099" y="15106231"/>
            <a:ext cx="16898123" cy="13634502"/>
          </a:xfrm>
          <a:prstGeom prst="rect">
            <a:avLst/>
          </a:prstGeom>
          <a:noFill/>
        </p:spPr>
        <p:txBody>
          <a:bodyPr wrap="square" rtlCol="0">
            <a:spAutoFit/>
          </a:bodyPr>
          <a:lstStyle/>
          <a:p>
            <a:pPr algn="just"/>
            <a:r>
              <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rPr>
              <a:t>  The proposed PAM-4 RX receives 20 Gb/s PAM-4 signal. Fig. 1 is a block diagram of the proposed RX. It is composed of continuous time linear equalizer (CTLE), samplers, clock and data recovery (CDR), and reference voltage adaptation. And </a:t>
            </a:r>
            <a:r>
              <a:rPr lang="en-US" altLang="ko-KR" sz="4400" dirty="0">
                <a:ln w="28575">
                  <a:noFill/>
                  <a:prstDash val="dash"/>
                </a:ln>
                <a:latin typeface="Times New Roman" panose="02020603050405020304" pitchFamily="18" charset="0"/>
                <a:cs typeface="Times New Roman" panose="02020603050405020304" pitchFamily="18" charset="0"/>
              </a:rPr>
              <a:t>Fig. 2 is the layout of the proposed idea.</a:t>
            </a:r>
          </a:p>
          <a:p>
            <a:pPr algn="just"/>
            <a:r>
              <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rPr>
              <a:t>  Time-based LSB decoders apply the relationship between the input voltage amplitude and the delay of the sampler to determine the LSB. In proposed idea, by using the data level as the reference voltage, the nonlinearity of the delay is compensated. Using data level selectively can ensure robust performance under the various voltage variations and it can improve BER.</a:t>
            </a:r>
          </a:p>
          <a:p>
            <a:pPr algn="just"/>
            <a:r>
              <a:rPr lang="en-US" altLang="ko-KR" sz="4400" dirty="0">
                <a:ln w="28575">
                  <a:noFill/>
                  <a:prstDash val="dash"/>
                </a:ln>
                <a:latin typeface="Times New Roman" panose="02020603050405020304" pitchFamily="18" charset="0"/>
                <a:cs typeface="Times New Roman" panose="02020603050405020304" pitchFamily="18" charset="0"/>
              </a:rPr>
              <a:t>  Fig. 3 shows the BER simulation under the voltage variation environment. If proper data level is selected, BER can be improved in any voltage variation environment.</a:t>
            </a:r>
            <a:endPar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endParaRPr>
          </a:p>
          <a:p>
            <a:pPr algn="just"/>
            <a:r>
              <a:rPr lang="en-US" altLang="ko-KR" sz="4400" dirty="0">
                <a:ln w="28575">
                  <a:noFill/>
                  <a:prstDash val="dash"/>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In addition, applying data levels as reference voltage makes adaptation algorithms simplified. This is because the step for finding the center of the data eye isn’t needed. Moreover, the proposed algorithm enables continuous reference voltage adaptation based on random data using only one error sampler.</a:t>
            </a:r>
          </a:p>
          <a:p>
            <a:pPr algn="just"/>
            <a:r>
              <a:rPr lang="en-US" altLang="ko-KR" sz="4400" dirty="0">
                <a:ln w="28575">
                  <a:noFill/>
                  <a:prstDash val="dash"/>
                </a:ln>
                <a:latin typeface="Times New Roman" panose="02020603050405020304" pitchFamily="18" charset="0"/>
                <a:ea typeface="SimSun" panose="02010600030101010101" pitchFamily="2" charset="-122"/>
                <a:cs typeface="Times New Roman" panose="02020603050405020304" pitchFamily="18" charset="0"/>
              </a:rPr>
              <a:t>  </a:t>
            </a:r>
            <a:r>
              <a:rPr lang="en-US" altLang="ko-KR" sz="4400" dirty="0">
                <a:ln w="28575">
                  <a:noFill/>
                  <a:prstDash val="dash"/>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The simulation result shows power consumption of the proposed receiver is only 0.96 </a:t>
            </a:r>
            <a:r>
              <a:rPr lang="en-US" altLang="ko-KR" sz="4400" dirty="0" err="1">
                <a:ln w="28575">
                  <a:noFill/>
                  <a:prstDash val="dash"/>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pJ</a:t>
            </a:r>
            <a:r>
              <a:rPr lang="en-US" altLang="ko-KR" sz="4400" dirty="0">
                <a:ln w="28575">
                  <a:noFill/>
                  <a:prstDash val="dash"/>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/bit. And the average adaptation time is only 0.705 </a:t>
            </a:r>
            <a:r>
              <a:rPr lang="en-US" altLang="ko-KR" sz="4400" dirty="0" err="1">
                <a:ln w="28575">
                  <a:noFill/>
                  <a:prstDash val="dash"/>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μs</a:t>
            </a:r>
            <a:r>
              <a:rPr lang="en-US" altLang="ko-KR" sz="4400" dirty="0">
                <a:ln w="28575">
                  <a:noFill/>
                  <a:prstDash val="dash"/>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a:t>
            </a:r>
            <a:endParaRPr lang="en-US" altLang="ko-KR" sz="4400" dirty="0">
              <a:ln w="28575">
                <a:noFill/>
                <a:prstDash val="dash"/>
              </a:ln>
              <a:solidFill>
                <a:schemeClr val="tx1"/>
              </a:solidFill>
              <a:latin typeface="Times New Roman" panose="02020603050405020304" pitchFamily="18" charset="0"/>
              <a:cs typeface="Times New Roman" panose="02020603050405020304" pitchFamily="18" charset="0"/>
            </a:endParaRPr>
          </a:p>
        </p:txBody>
      </p:sp>
      <p:pic>
        <p:nvPicPr>
          <p:cNvPr id="13" name="_x220781288">
            <a:extLst>
              <a:ext uri="{FF2B5EF4-FFF2-40B4-BE49-F238E27FC236}">
                <a16:creationId xmlns:a16="http://schemas.microsoft.com/office/drawing/2014/main" id="{69102E4B-1CA8-A495-4F81-9CC5227E9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333" y="14151436"/>
            <a:ext cx="11830051" cy="6074514"/>
          </a:xfrm>
          <a:prstGeom prst="rect">
            <a:avLst/>
          </a:prstGeom>
          <a:noFill/>
          <a:extLst>
            <a:ext uri="{909E8E84-426E-40DD-AFC4-6F175D3DCCD1}">
              <a14:hiddenFill xmlns:a14="http://schemas.microsoft.com/office/drawing/2010/main">
                <a:solidFill>
                  <a:srgbClr val="FFFFFF"/>
                </a:solidFill>
              </a14:hiddenFill>
            </a:ext>
          </a:extLst>
        </p:spPr>
      </p:pic>
      <p:pic>
        <p:nvPicPr>
          <p:cNvPr id="14" name="그림 13">
            <a:extLst>
              <a:ext uri="{FF2B5EF4-FFF2-40B4-BE49-F238E27FC236}">
                <a16:creationId xmlns:a16="http://schemas.microsoft.com/office/drawing/2014/main" id="{35D50630-D2A4-C30E-7067-948D0086D7C3}"/>
              </a:ext>
            </a:extLst>
          </p:cNvPr>
          <p:cNvPicPr>
            <a:picLocks noChangeAspect="1"/>
          </p:cNvPicPr>
          <p:nvPr/>
        </p:nvPicPr>
        <p:blipFill>
          <a:blip r:embed="rId3"/>
          <a:stretch>
            <a:fillRect/>
          </a:stretch>
        </p:blipFill>
        <p:spPr>
          <a:xfrm>
            <a:off x="17860322" y="21149405"/>
            <a:ext cx="11830050" cy="6324600"/>
          </a:xfrm>
          <a:prstGeom prst="rect">
            <a:avLst/>
          </a:prstGeom>
        </p:spPr>
      </p:pic>
      <p:pic>
        <p:nvPicPr>
          <p:cNvPr id="20" name="_x220787448">
            <a:extLst>
              <a:ext uri="{FF2B5EF4-FFF2-40B4-BE49-F238E27FC236}">
                <a16:creationId xmlns:a16="http://schemas.microsoft.com/office/drawing/2014/main" id="{8D96D271-0841-63C3-BE46-6496DE0B4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28689392"/>
            <a:ext cx="8609371" cy="5297374"/>
          </a:xfrm>
          <a:prstGeom prst="rect">
            <a:avLst/>
          </a:prstGeom>
          <a:noFill/>
          <a:extLst>
            <a:ext uri="{909E8E84-426E-40DD-AFC4-6F175D3DCCD1}">
              <a14:hiddenFill xmlns:a14="http://schemas.microsoft.com/office/drawing/2010/main">
                <a:solidFill>
                  <a:srgbClr val="FFFFFF"/>
                </a:solidFill>
              </a14:hiddenFill>
            </a:ext>
          </a:extLst>
        </p:spPr>
      </p:pic>
      <p:pic>
        <p:nvPicPr>
          <p:cNvPr id="22" name="_x220786568">
            <a:extLst>
              <a:ext uri="{FF2B5EF4-FFF2-40B4-BE49-F238E27FC236}">
                <a16:creationId xmlns:a16="http://schemas.microsoft.com/office/drawing/2014/main" id="{BFFC6F98-8FC6-676B-460F-8A469EB50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5309" y="28729809"/>
            <a:ext cx="9461238" cy="5256957"/>
          </a:xfrm>
          <a:prstGeom prst="rect">
            <a:avLst/>
          </a:prstGeom>
          <a:noFill/>
          <a:extLst>
            <a:ext uri="{909E8E84-426E-40DD-AFC4-6F175D3DCCD1}">
              <a14:hiddenFill xmlns:a14="http://schemas.microsoft.com/office/drawing/2010/main">
                <a:solidFill>
                  <a:srgbClr val="FFFFFF"/>
                </a:solidFill>
              </a14:hiddenFill>
            </a:ext>
          </a:extLst>
        </p:spPr>
      </p:pic>
      <p:pic>
        <p:nvPicPr>
          <p:cNvPr id="23" name="_x220786728">
            <a:extLst>
              <a:ext uri="{FF2B5EF4-FFF2-40B4-BE49-F238E27FC236}">
                <a16:creationId xmlns:a16="http://schemas.microsoft.com/office/drawing/2014/main" id="{9665255C-BE6C-F0D7-AC32-FEE6CB4F2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50313" y="28729809"/>
            <a:ext cx="9167487" cy="52569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D2A99DF-A81F-40A9-8153-8E991CEB02C2}"/>
              </a:ext>
            </a:extLst>
          </p:cNvPr>
          <p:cNvSpPr txBox="1"/>
          <p:nvPr/>
        </p:nvSpPr>
        <p:spPr>
          <a:xfrm>
            <a:off x="18436429" y="20299574"/>
            <a:ext cx="10441858" cy="646331"/>
          </a:xfrm>
          <a:prstGeom prst="rect">
            <a:avLst/>
          </a:prstGeom>
          <a:noFill/>
        </p:spPr>
        <p:txBody>
          <a:bodyPr wrap="square" rtlCol="0">
            <a:spAutoFit/>
          </a:bodyPr>
          <a:lstStyle/>
          <a:p>
            <a:pPr algn="ctr"/>
            <a:r>
              <a:rPr lang="en-US" altLang="ko-KR" sz="3600" b="1" dirty="0">
                <a:latin typeface="Times New Roman" panose="02020603050405020304" pitchFamily="18" charset="0"/>
                <a:cs typeface="Times New Roman" panose="02020603050405020304" pitchFamily="18" charset="0"/>
              </a:rPr>
              <a:t>Fig. 1. </a:t>
            </a:r>
            <a:r>
              <a:rPr lang="en-US" altLang="ko-KR" sz="3600" dirty="0">
                <a:latin typeface="Times New Roman" panose="02020603050405020304" pitchFamily="18" charset="0"/>
                <a:cs typeface="Times New Roman" panose="02020603050405020304" pitchFamily="18" charset="0"/>
              </a:rPr>
              <a:t>Block diagram of the proposed PAM-4 RX.</a:t>
            </a:r>
            <a:endParaRPr lang="ko-KR" altLang="en-US" sz="36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90F7BB9-E7BB-1E27-336B-3430B63B51AE}"/>
              </a:ext>
            </a:extLst>
          </p:cNvPr>
          <p:cNvSpPr txBox="1"/>
          <p:nvPr/>
        </p:nvSpPr>
        <p:spPr>
          <a:xfrm>
            <a:off x="18436429" y="27612249"/>
            <a:ext cx="10441858" cy="646331"/>
          </a:xfrm>
          <a:prstGeom prst="rect">
            <a:avLst/>
          </a:prstGeom>
          <a:noFill/>
        </p:spPr>
        <p:txBody>
          <a:bodyPr wrap="square" rtlCol="0">
            <a:spAutoFit/>
          </a:bodyPr>
          <a:lstStyle/>
          <a:p>
            <a:pPr algn="ctr"/>
            <a:r>
              <a:rPr lang="en-US" altLang="ko-KR" sz="3600" b="1" dirty="0">
                <a:latin typeface="Times New Roman" panose="02020603050405020304" pitchFamily="18" charset="0"/>
                <a:cs typeface="Times New Roman" panose="02020603050405020304" pitchFamily="18" charset="0"/>
              </a:rPr>
              <a:t>Fig. 2. </a:t>
            </a:r>
            <a:r>
              <a:rPr lang="en-US" altLang="ko-KR" sz="3600" dirty="0">
                <a:latin typeface="Times New Roman" panose="02020603050405020304" pitchFamily="18" charset="0"/>
                <a:cs typeface="Times New Roman" panose="02020603050405020304" pitchFamily="18" charset="0"/>
              </a:rPr>
              <a:t>Layout of the proposed RX.</a:t>
            </a:r>
            <a:endParaRPr lang="ko-KR" altLang="en-US" sz="36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1D720F7-F445-BB79-BB4C-3EA4AD133F6C}"/>
              </a:ext>
            </a:extLst>
          </p:cNvPr>
          <p:cNvSpPr txBox="1"/>
          <p:nvPr/>
        </p:nvSpPr>
        <p:spPr>
          <a:xfrm>
            <a:off x="3350725" y="34309931"/>
            <a:ext cx="23891443" cy="1200329"/>
          </a:xfrm>
          <a:prstGeom prst="rect">
            <a:avLst/>
          </a:prstGeom>
          <a:noFill/>
        </p:spPr>
        <p:txBody>
          <a:bodyPr wrap="square" rtlCol="0">
            <a:spAutoFit/>
          </a:bodyPr>
          <a:lstStyle/>
          <a:p>
            <a:pPr algn="ctr"/>
            <a:r>
              <a:rPr lang="en-US" altLang="ko-KR" sz="3600" b="1" dirty="0">
                <a:latin typeface="Times New Roman" panose="02020603050405020304" pitchFamily="18" charset="0"/>
                <a:cs typeface="Times New Roman" panose="02020603050405020304" pitchFamily="18" charset="0"/>
              </a:rPr>
              <a:t>Fig. 3. </a:t>
            </a:r>
            <a:r>
              <a:rPr lang="en-US" altLang="ko-KR" sz="3600" dirty="0">
                <a:latin typeface="Times New Roman" panose="02020603050405020304" pitchFamily="18" charset="0"/>
                <a:cs typeface="Times New Roman" panose="02020603050405020304" pitchFamily="18" charset="0"/>
              </a:rPr>
              <a:t>LSB BER simulation under the voltage variation (a) Fluctuation of the data common mode voltage (b) Fluctuation of the reference common mode voltage (c) RLM distortion.</a:t>
            </a:r>
            <a:endParaRPr lang="ko-KR" altLang="en-US" sz="36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C375E0C-676C-8CE8-8EF5-0FA6A5AD03CD}"/>
              </a:ext>
            </a:extLst>
          </p:cNvPr>
          <p:cNvSpPr txBox="1"/>
          <p:nvPr/>
        </p:nvSpPr>
        <p:spPr>
          <a:xfrm>
            <a:off x="5104785" y="33663600"/>
            <a:ext cx="1485787" cy="646331"/>
          </a:xfrm>
          <a:prstGeom prst="rect">
            <a:avLst/>
          </a:prstGeom>
          <a:noFill/>
        </p:spPr>
        <p:txBody>
          <a:bodyPr wrap="square" rtlCol="0">
            <a:spAutoFit/>
          </a:bodyPr>
          <a:lstStyle/>
          <a:p>
            <a:pPr algn="ctr"/>
            <a:r>
              <a:rPr lang="en-US" altLang="ko-KR" sz="3600" dirty="0">
                <a:latin typeface="Times New Roman" panose="02020603050405020304" pitchFamily="18" charset="0"/>
                <a:cs typeface="Times New Roman" panose="02020603050405020304" pitchFamily="18" charset="0"/>
              </a:rPr>
              <a:t>(a)</a:t>
            </a:r>
            <a:endParaRPr lang="ko-KR" altLang="en-US" sz="36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3F4C6AF-FB4E-7FBA-91D4-EC5D49DD5F44}"/>
              </a:ext>
            </a:extLst>
          </p:cNvPr>
          <p:cNvSpPr txBox="1"/>
          <p:nvPr/>
        </p:nvSpPr>
        <p:spPr>
          <a:xfrm>
            <a:off x="14553554" y="33663600"/>
            <a:ext cx="1485787" cy="646331"/>
          </a:xfrm>
          <a:prstGeom prst="rect">
            <a:avLst/>
          </a:prstGeom>
          <a:noFill/>
        </p:spPr>
        <p:txBody>
          <a:bodyPr wrap="square" rtlCol="0">
            <a:spAutoFit/>
          </a:bodyPr>
          <a:lstStyle/>
          <a:p>
            <a:pPr algn="ctr"/>
            <a:r>
              <a:rPr lang="en-US" altLang="ko-KR" sz="3600" dirty="0">
                <a:latin typeface="Times New Roman" panose="02020603050405020304" pitchFamily="18" charset="0"/>
                <a:cs typeface="Times New Roman" panose="02020603050405020304" pitchFamily="18" charset="0"/>
              </a:rPr>
              <a:t>(b)</a:t>
            </a:r>
            <a:endParaRPr lang="ko-KR" altLang="en-US" sz="36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C624B59-B1F3-5F8B-A44C-210F1603C1A5}"/>
              </a:ext>
            </a:extLst>
          </p:cNvPr>
          <p:cNvSpPr txBox="1"/>
          <p:nvPr/>
        </p:nvSpPr>
        <p:spPr>
          <a:xfrm>
            <a:off x="24410630" y="33663600"/>
            <a:ext cx="1485787" cy="646331"/>
          </a:xfrm>
          <a:prstGeom prst="rect">
            <a:avLst/>
          </a:prstGeom>
          <a:noFill/>
        </p:spPr>
        <p:txBody>
          <a:bodyPr wrap="square" rtlCol="0">
            <a:spAutoFit/>
          </a:bodyPr>
          <a:lstStyle/>
          <a:p>
            <a:pPr algn="ctr"/>
            <a:r>
              <a:rPr lang="en-US" altLang="ko-KR" sz="3600" dirty="0">
                <a:latin typeface="Times New Roman" panose="02020603050405020304" pitchFamily="18" charset="0"/>
                <a:cs typeface="Times New Roman" panose="02020603050405020304" pitchFamily="18" charset="0"/>
              </a:rPr>
              <a:t>(c)</a:t>
            </a:r>
            <a:endParaRPr lang="ko-KR" altLang="en-US" sz="36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44071CA0-A8F7-CB89-289B-2DE690D741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29134" y="454164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552</Words>
  <Application>Microsoft Office PowerPoint</Application>
  <PresentationFormat>사용자 지정</PresentationFormat>
  <Paragraphs>41</Paragraphs>
  <Slides>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vt:i4>
      </vt:variant>
    </vt:vector>
  </HeadingPairs>
  <TitlesOfParts>
    <vt:vector size="6" baseType="lpstr">
      <vt:lpstr>Arial</vt:lpstr>
      <vt:lpstr>Calibri</vt:lpstr>
      <vt:lpstr>Calibri Light</vt:lpstr>
      <vt:lpstr>Times New Roman</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조성근</cp:lastModifiedBy>
  <cp:revision>72</cp:revision>
  <dcterms:created xsi:type="dcterms:W3CDTF">2018-03-08T06:02:33Z</dcterms:created>
  <dcterms:modified xsi:type="dcterms:W3CDTF">2024-06-19T06:15:30Z</dcterms:modified>
</cp:coreProperties>
</file>