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4"/>
  </p:notesMasterIdLst>
  <p:sldIdLst>
    <p:sldId id="256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DF1"/>
    <a:srgbClr val="DAE9F6"/>
    <a:srgbClr val="699CD3"/>
    <a:srgbClr val="FF3D3D"/>
    <a:srgbClr val="FFE0C8"/>
    <a:srgbClr val="F0F0F0"/>
    <a:srgbClr val="FFB787"/>
    <a:srgbClr val="C21D03"/>
    <a:srgbClr val="C51064"/>
    <a:srgbClr val="3C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6595" autoAdjust="0"/>
  </p:normalViewPr>
  <p:slideViewPr>
    <p:cSldViewPr snapToGrid="0">
      <p:cViewPr>
        <p:scale>
          <a:sx n="50" d="100"/>
          <a:sy n="50" d="100"/>
        </p:scale>
        <p:origin x="773" y="-5419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F03C8-7DA2-4399-BC34-C16C10330559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D914B-E85C-428C-9339-8A534CBE4B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42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D914B-E85C-428C-9339-8A534CBE4B3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03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403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47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11ED19-0AFB-4D3B-A61B-A1BE988F7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600" y="7005638"/>
            <a:ext cx="22706013" cy="149018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503737-0B0D-4111-9ED3-4DDCB0789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600" y="22482175"/>
            <a:ext cx="22706013" cy="10334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C50269E-D5A6-42EA-9569-756B753F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EDCD4D6-4B21-4D9A-A8AF-433EE718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544B63-ACF6-4097-9665-C23086E7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45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A02585-C8B6-4DD9-AC4F-830FB4EA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8398F7-BACD-4A58-88B7-2227CC9E5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990C185-64C0-418A-BCFC-7DEDCD6B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8D56E-D4F7-47E8-A19A-9BC39D70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E00B9A9-1E97-4DBF-AD98-0701406F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20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96584A-13A0-4D13-A06E-72D382E1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338" y="10671175"/>
            <a:ext cx="26112787" cy="178054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B2D6BE-D481-47FD-B36D-B5A23256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338" y="28644850"/>
            <a:ext cx="26112787" cy="9363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983201-2E3C-4AA7-89F7-9FA66B1E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75CDE1-51D2-4413-A784-7E579C68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0ACC09-BE24-44EC-9378-16E5346F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64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55F4B6-8C40-47DF-8091-00FF0A76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70F416-4B66-4EF3-9A16-700BFDAEC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13" y="11395075"/>
            <a:ext cx="12979400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AE53372-6B35-4546-BBDC-C67734A90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13013" y="11395075"/>
            <a:ext cx="12980987" cy="27157363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1E6D597-DA6F-44E8-89A5-BC7D3AC5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897F6CB-778B-4FA6-9F70-229EA4F5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B2C016-57AB-418A-A772-C9EC6BCF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68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AFC194-E94F-4959-90B0-4945E536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279650"/>
            <a:ext cx="26111200" cy="82724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06E831-4128-47A3-86F5-7A5843964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5" y="10493375"/>
            <a:ext cx="12807950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C4007DE-8C99-4807-B05A-3ABF9CE74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975" y="15635288"/>
            <a:ext cx="12807950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184C7CD-EC2E-402F-8B3F-1538D0C52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7313" y="10493375"/>
            <a:ext cx="12869862" cy="5141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DCA60DE-CF42-47AF-9FA8-8E11C93AFC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7313" y="15635288"/>
            <a:ext cx="12869862" cy="22996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7D2D1A6-A866-4D55-B0E1-5418A695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80AF8D5-C67F-4ABC-9194-19AD74664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C6606EA-FC00-4D19-834A-942CA98A0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409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52651E-74BB-484C-A330-FB3AB142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61CCF4C-62C7-40E7-A30A-0939D6659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D50D5BA-D25D-4C35-AA47-FA3FC248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C51F752-3D28-4D1A-B27E-79A141D9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93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5AB8C19-A9CA-439C-82EA-071E9B6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1029A3-E360-47BA-BC21-0DF654044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0F7F38-BF87-4D51-8D19-90709932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16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361E73-5DD4-495D-BF46-47336D72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940711-59C8-4004-9944-47225498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AE9F907-2618-4720-B502-5B380B004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C11D1B-BDC5-4251-A76F-E2E5448E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5AC551B-BA06-4FF3-95B3-A5F40C60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C3978-E5D9-4746-96E3-35F4A9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78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88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6E52AD-4BA5-4C47-B72E-D2C4196E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2854325"/>
            <a:ext cx="9764713" cy="99869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4A557B7-1D5E-473A-A029-ADDCDCC6CD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1450" y="6162675"/>
            <a:ext cx="15325725" cy="30418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49618EC-29DB-4EC6-914A-0647CD004F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975" y="12841288"/>
            <a:ext cx="9764713" cy="23790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7CCCD2-0064-45A8-9912-54A7AAEF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CB8BCB7-D0BD-43FC-8302-C38583216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A6A76C7-8EFB-44DA-AC95-C40EC6B7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65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707432-7454-4EAF-9DA3-BCAFB6BD9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ACC47F-D891-419C-AF80-9019F3809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1C0E0D-D233-40F1-A0A0-352CD7B1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980D44-CE83-4FC8-9D81-EFB01AC2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A7A8DB-FEA6-4F44-B680-572DEBC7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76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602FC46-D0B7-4D80-BB34-215503495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200" y="2279650"/>
            <a:ext cx="6527800" cy="3627278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05905FB-2068-403A-A6AD-817102488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13" y="2279650"/>
            <a:ext cx="19432587" cy="3627278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258EAC6-5EE6-4FE4-A574-9D82E5B9F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12CC18C-6E81-4D0B-9A5F-0741B72AC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421F1A-8C8F-476C-A27D-B98F972C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95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873F63-30D8-4908-B1B0-0BC1A46E1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233350-BE32-45AC-8763-C12EB16F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E689161-B8EE-450E-86A1-A3BE27772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EEC98B-8DC5-4759-87CF-227F88C1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50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34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54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11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36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70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55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5A3B-7A68-409E-AE0A-1C5C94DA30B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FC95F-9F4B-4FB8-BE1B-2364C684CA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206CC58-7FE5-4DA9-A4B9-DBA103136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0E42740-7859-40CB-9B0E-73127D8E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1EAB75-E5D5-4004-B83F-47390B81F4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060FE-C7B7-4266-BCB6-96A31C18DB18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3DA9EE-DD15-49C4-8261-FC0A951E8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52CA66-D44E-4258-B0AE-BD8081C96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A647-EFC2-4F26-9D30-51BA8FE7F1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16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8.emf"/><Relationship Id="rId5" Type="http://schemas.openxmlformats.org/officeDocument/2006/relationships/image" Target="../media/image2.emf"/><Relationship Id="rId15" Type="http://schemas.openxmlformats.org/officeDocument/2006/relationships/image" Target="../media/image12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emf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21E7083-45A6-CF76-8F9E-8BB777EFD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93" y="0"/>
            <a:ext cx="30275211" cy="42798610"/>
          </a:xfrm>
          <a:prstGeom prst="rect">
            <a:avLst/>
          </a:prstGeom>
          <a:ln>
            <a:noFill/>
          </a:ln>
        </p:spPr>
      </p:pic>
      <p:sp>
        <p:nvSpPr>
          <p:cNvPr id="18" name="모서리가 둥근 직사각형 17"/>
          <p:cNvSpPr/>
          <p:nvPr/>
        </p:nvSpPr>
        <p:spPr>
          <a:xfrm>
            <a:off x="0" y="3505193"/>
            <a:ext cx="30478678" cy="5468948"/>
          </a:xfrm>
          <a:prstGeom prst="roundRect">
            <a:avLst/>
          </a:prstGeom>
          <a:noFill/>
          <a:ln w="12700" cap="flat" cmpd="sng" algn="ctr">
            <a:noFill/>
            <a:prstDash val="dash"/>
            <a:miter lim="800000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ko-KR" sz="6910" b="1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Word-Line Pulse Generator Using Temperature-Voltage-Aware Delay-Line with Diode-Connection and Capacitive Coupling for Low-Power and </a:t>
            </a:r>
          </a:p>
          <a:p>
            <a:pPr algn="ctr"/>
            <a:r>
              <a:rPr lang="en-US" altLang="ko-KR" sz="6910" b="1" dirty="0"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High-Performance SRAM</a:t>
            </a:r>
          </a:p>
          <a:p>
            <a:pPr algn="ctr"/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Seung Jae Yei</a:t>
            </a:r>
            <a:r>
              <a:rPr lang="en-US" altLang="ko-KR" sz="691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691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Keonhee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Cho</a:t>
            </a:r>
            <a:r>
              <a:rPr lang="en-US" altLang="ko-KR" sz="691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2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691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Minjune</a:t>
            </a:r>
            <a:r>
              <a:rPr lang="en-US" altLang="ko-KR" sz="691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 Yeo</a:t>
            </a:r>
            <a:r>
              <a:rPr lang="en-US" altLang="ko-KR" sz="6910" kern="1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6910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</a:rPr>
              <a:t>, 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and </a:t>
            </a:r>
            <a:r>
              <a:rPr lang="en-US" altLang="ko-KR" sz="691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Seong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-Ook Jung</a:t>
            </a:r>
            <a:r>
              <a:rPr lang="en-US" altLang="ko-KR" sz="6910" kern="1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1</a:t>
            </a:r>
            <a:r>
              <a:rPr lang="en-US" altLang="ko-KR" sz="691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바탕" panose="02030600000101010101" pitchFamily="18" charset="-127"/>
              </a:rPr>
              <a:t> </a:t>
            </a:r>
          </a:p>
          <a:p>
            <a:pPr algn="ctr"/>
            <a:r>
              <a:rPr lang="en-US" altLang="ko-KR" sz="6910" i="1" kern="0" baseline="30000" dirty="0">
                <a:effectLst/>
                <a:latin typeface="Times New Roman" panose="02020603050405020304" pitchFamily="18" charset="0"/>
                <a:ea typeface="jmhvci"/>
              </a:rPr>
              <a:t>1</a:t>
            </a:r>
            <a:r>
              <a:rPr lang="en-US" altLang="ko-KR" sz="6910" i="1" kern="0" dirty="0">
                <a:effectLst/>
                <a:latin typeface="Times New Roman" panose="02020603050405020304" pitchFamily="18" charset="0"/>
                <a:ea typeface="jmhvci"/>
              </a:rPr>
              <a:t>Yonsei University, </a:t>
            </a:r>
            <a:r>
              <a:rPr lang="en-US" altLang="ko-KR" sz="6910" i="1" kern="0" baseline="30000" dirty="0">
                <a:effectLst/>
                <a:latin typeface="Times New Roman" panose="02020603050405020304" pitchFamily="18" charset="0"/>
                <a:ea typeface="jmhvci"/>
              </a:rPr>
              <a:t>2</a:t>
            </a:r>
            <a:r>
              <a:rPr lang="en-US" altLang="ko-KR" sz="6910" i="1" kern="0" dirty="0">
                <a:effectLst/>
                <a:latin typeface="Times New Roman" panose="02020603050405020304" pitchFamily="18" charset="0"/>
                <a:ea typeface="jmhvci"/>
              </a:rPr>
              <a:t>Samsung Electronics, Korea</a:t>
            </a:r>
            <a:endParaRPr lang="ko-KR" altLang="ko-KR" sz="6910" kern="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61B719E-32A1-20BC-1A12-AF1E0D06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62A274CF-037C-306F-8060-EC6582CCD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355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88" name="그룹 587">
            <a:extLst>
              <a:ext uri="{FF2B5EF4-FFF2-40B4-BE49-F238E27FC236}">
                <a16:creationId xmlns:a16="http://schemas.microsoft.com/office/drawing/2014/main" id="{27F0BCF9-A6FE-DB2E-4E83-B2CE1CC62595}"/>
              </a:ext>
            </a:extLst>
          </p:cNvPr>
          <p:cNvGrpSpPr/>
          <p:nvPr/>
        </p:nvGrpSpPr>
        <p:grpSpPr>
          <a:xfrm>
            <a:off x="336041" y="8794970"/>
            <a:ext cx="29590549" cy="32110010"/>
            <a:chOff x="242140" y="5562977"/>
            <a:chExt cx="29590549" cy="33656203"/>
          </a:xfrm>
        </p:grpSpPr>
        <p:sp>
          <p:nvSpPr>
            <p:cNvPr id="74" name="사각형: 둥근 모서리 73">
              <a:extLst>
                <a:ext uri="{FF2B5EF4-FFF2-40B4-BE49-F238E27FC236}">
                  <a16:creationId xmlns:a16="http://schemas.microsoft.com/office/drawing/2014/main" id="{760164AA-D67E-AEBE-4E8F-5DCD03EBE4E6}"/>
                </a:ext>
              </a:extLst>
            </p:cNvPr>
            <p:cNvSpPr/>
            <p:nvPr/>
          </p:nvSpPr>
          <p:spPr>
            <a:xfrm>
              <a:off x="271492" y="5953620"/>
              <a:ext cx="15712162" cy="13417753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652683" y="5562977"/>
              <a:ext cx="4290909" cy="783194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1. Introduction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2" name="모서리가 둥근 직사각형 19">
              <a:extLst>
                <a:ext uri="{FF2B5EF4-FFF2-40B4-BE49-F238E27FC236}">
                  <a16:creationId xmlns:a16="http://schemas.microsoft.com/office/drawing/2014/main" id="{1DC2F5F2-A47C-F79A-064E-01E6E82B67FC}"/>
                </a:ext>
              </a:extLst>
            </p:cNvPr>
            <p:cNvSpPr/>
            <p:nvPr/>
          </p:nvSpPr>
          <p:spPr>
            <a:xfrm>
              <a:off x="335156" y="14243576"/>
              <a:ext cx="15295566" cy="5374292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rmAutofit fontScale="92500" lnSpcReduction="10000"/>
            </a:bodyPr>
            <a:lstStyle/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최근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smartphone, automobile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과 같은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edge-device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에서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AI 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연산이 요구됨에 따라 고성능 저전력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AI SoC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이 필요함</a:t>
              </a:r>
              <a:endPara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이러한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edge-device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는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outdoor 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환경에서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battery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으로 동작하므로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AI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SoC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의 성능에 큰 영향을 미치는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SRAM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은 넓은 온도 범위에서 저전력으로 동작해야 함 </a:t>
              </a:r>
              <a:endPara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전력효율을 높일 수 있는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DVFS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와 같이 사용되려면 넓은 전압 범위에서 고성능을 유지할 수 있어야 함 </a:t>
              </a:r>
              <a:endPara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685800" marR="0" lvl="0" indent="-685800" algn="just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하지만 기본적인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inv chain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으로 이루어진 </a:t>
              </a:r>
              <a:r>
                <a:rPr lang="en-US" altLang="ko-KR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WL pulse generator</a:t>
              </a:r>
              <a:r>
                <a:rPr lang="ko-KR" altLang="en-US" sz="40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는 위 요구사항을 수행하지 못함</a:t>
              </a:r>
              <a:endParaRPr lang="en-US" altLang="ko-KR" sz="40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78" name="사각형: 둥근 모서리 77">
              <a:extLst>
                <a:ext uri="{FF2B5EF4-FFF2-40B4-BE49-F238E27FC236}">
                  <a16:creationId xmlns:a16="http://schemas.microsoft.com/office/drawing/2014/main" id="{1C843EDD-2760-9F61-395A-65D1AB8847E0}"/>
                </a:ext>
              </a:extLst>
            </p:cNvPr>
            <p:cNvSpPr/>
            <p:nvPr/>
          </p:nvSpPr>
          <p:spPr>
            <a:xfrm>
              <a:off x="16245933" y="6019661"/>
              <a:ext cx="13495315" cy="13306884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9" name="모서리가 둥근 직사각형 18">
              <a:extLst>
                <a:ext uri="{FF2B5EF4-FFF2-40B4-BE49-F238E27FC236}">
                  <a16:creationId xmlns:a16="http://schemas.microsoft.com/office/drawing/2014/main" id="{5F70C642-DD7F-A18F-45C3-68E2E9CDBD7C}"/>
                </a:ext>
              </a:extLst>
            </p:cNvPr>
            <p:cNvSpPr/>
            <p:nvPr/>
          </p:nvSpPr>
          <p:spPr>
            <a:xfrm>
              <a:off x="17217778" y="5608843"/>
              <a:ext cx="5393276" cy="783192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2. Previous Work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87" name="사각형: 둥근 모서리 86">
              <a:extLst>
                <a:ext uri="{FF2B5EF4-FFF2-40B4-BE49-F238E27FC236}">
                  <a16:creationId xmlns:a16="http://schemas.microsoft.com/office/drawing/2014/main" id="{D0742A75-B214-88B8-EBD0-181AE6346DE5}"/>
                </a:ext>
              </a:extLst>
            </p:cNvPr>
            <p:cNvSpPr/>
            <p:nvPr/>
          </p:nvSpPr>
          <p:spPr>
            <a:xfrm>
              <a:off x="583121" y="6458471"/>
              <a:ext cx="15047601" cy="7935715"/>
            </a:xfrm>
            <a:prstGeom prst="roundRect">
              <a:avLst>
                <a:gd name="adj" fmla="val 6942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1" name="사각형: 둥근 모서리 120">
              <a:extLst>
                <a:ext uri="{FF2B5EF4-FFF2-40B4-BE49-F238E27FC236}">
                  <a16:creationId xmlns:a16="http://schemas.microsoft.com/office/drawing/2014/main" id="{E386AF90-3353-BE6E-B0DF-1BD3A294101B}"/>
                </a:ext>
              </a:extLst>
            </p:cNvPr>
            <p:cNvSpPr/>
            <p:nvPr/>
          </p:nvSpPr>
          <p:spPr>
            <a:xfrm>
              <a:off x="246296" y="19944480"/>
              <a:ext cx="29583325" cy="10331292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2" name="모서리가 둥근 직사각형 18">
              <a:extLst>
                <a:ext uri="{FF2B5EF4-FFF2-40B4-BE49-F238E27FC236}">
                  <a16:creationId xmlns:a16="http://schemas.microsoft.com/office/drawing/2014/main" id="{2B82C917-B9D0-8CFE-B685-B2E12893A759}"/>
                </a:ext>
              </a:extLst>
            </p:cNvPr>
            <p:cNvSpPr/>
            <p:nvPr/>
          </p:nvSpPr>
          <p:spPr>
            <a:xfrm>
              <a:off x="798761" y="19571064"/>
              <a:ext cx="8175870" cy="871137"/>
            </a:xfrm>
            <a:prstGeom prst="roundRect">
              <a:avLst>
                <a:gd name="adj" fmla="val 26080"/>
              </a:avLst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3. Proposed Work (TVADL)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24" name="사각형: 둥근 모서리 123">
              <a:extLst>
                <a:ext uri="{FF2B5EF4-FFF2-40B4-BE49-F238E27FC236}">
                  <a16:creationId xmlns:a16="http://schemas.microsoft.com/office/drawing/2014/main" id="{BBCE5981-0614-96FD-845D-D078932C2D56}"/>
                </a:ext>
              </a:extLst>
            </p:cNvPr>
            <p:cNvSpPr/>
            <p:nvPr/>
          </p:nvSpPr>
          <p:spPr>
            <a:xfrm>
              <a:off x="652684" y="20596875"/>
              <a:ext cx="23184684" cy="9274813"/>
            </a:xfrm>
            <a:prstGeom prst="roundRect">
              <a:avLst>
                <a:gd name="adj" fmla="val 6942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모서리가 둥근 직사각형 19">
              <a:extLst>
                <a:ext uri="{FF2B5EF4-FFF2-40B4-BE49-F238E27FC236}">
                  <a16:creationId xmlns:a16="http://schemas.microsoft.com/office/drawing/2014/main" id="{E21492AD-9D32-6BF6-015C-48E2FE6C5533}"/>
                </a:ext>
              </a:extLst>
            </p:cNvPr>
            <p:cNvSpPr/>
            <p:nvPr/>
          </p:nvSpPr>
          <p:spPr>
            <a:xfrm>
              <a:off x="23837368" y="20935977"/>
              <a:ext cx="5948034" cy="8065886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Invertor chain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의 구조에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header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와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footer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를 추가함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각각의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header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와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footer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의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gate voltage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를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diode-connected Tr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으로 생성하는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개의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generator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으로 구성됨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R="0" lvl="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동작 전압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&amp;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온도에 맞춰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V</a:t>
              </a:r>
              <a:r>
                <a:rPr lang="en-US" altLang="ko-KR" sz="3700" kern="0" baseline="-2500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GH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&amp; V</a:t>
              </a:r>
              <a:r>
                <a:rPr lang="en-US" altLang="ko-KR" sz="3700" kern="0" baseline="-2500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GF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인가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 optimal WL pulse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생성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12" name="사각형: 둥근 모서리 511">
              <a:extLst>
                <a:ext uri="{FF2B5EF4-FFF2-40B4-BE49-F238E27FC236}">
                  <a16:creationId xmlns:a16="http://schemas.microsoft.com/office/drawing/2014/main" id="{5AB7AB56-3D74-7817-BBD5-9CF3F4DF091B}"/>
                </a:ext>
              </a:extLst>
            </p:cNvPr>
            <p:cNvSpPr/>
            <p:nvPr/>
          </p:nvSpPr>
          <p:spPr>
            <a:xfrm>
              <a:off x="242140" y="30848875"/>
              <a:ext cx="17425002" cy="8370301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3" name="모서리가 둥근 직사각형 18">
              <a:extLst>
                <a:ext uri="{FF2B5EF4-FFF2-40B4-BE49-F238E27FC236}">
                  <a16:creationId xmlns:a16="http://schemas.microsoft.com/office/drawing/2014/main" id="{DE182B6C-7702-AEFD-B595-00B3A6598163}"/>
                </a:ext>
              </a:extLst>
            </p:cNvPr>
            <p:cNvSpPr/>
            <p:nvPr/>
          </p:nvSpPr>
          <p:spPr>
            <a:xfrm>
              <a:off x="390217" y="30597231"/>
              <a:ext cx="5986701" cy="783192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4. Simulation Result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35" name="모서리가 둥근 직사각형 19">
              <a:extLst>
                <a:ext uri="{FF2B5EF4-FFF2-40B4-BE49-F238E27FC236}">
                  <a16:creationId xmlns:a16="http://schemas.microsoft.com/office/drawing/2014/main" id="{C6BD018E-0DBB-5BCD-1792-35910A4D2E68}"/>
                </a:ext>
              </a:extLst>
            </p:cNvPr>
            <p:cNvSpPr/>
            <p:nvPr/>
          </p:nvSpPr>
          <p:spPr>
            <a:xfrm>
              <a:off x="11667619" y="31534237"/>
              <a:ext cx="5445535" cy="3431230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다양한 전압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,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온도 범위에서 제안 구조의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delay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가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required T</a:t>
              </a:r>
              <a:r>
                <a:rPr lang="en-US" altLang="ko-KR" sz="3700" kern="0" baseline="-2500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WL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과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align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될 수 있음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39" name="모서리가 둥근 직사각형 19">
              <a:extLst>
                <a:ext uri="{FF2B5EF4-FFF2-40B4-BE49-F238E27FC236}">
                  <a16:creationId xmlns:a16="http://schemas.microsoft.com/office/drawing/2014/main" id="{747B21E8-9F21-DAEC-EBDD-639C518AEED7}"/>
                </a:ext>
              </a:extLst>
            </p:cNvPr>
            <p:cNvSpPr/>
            <p:nvPr/>
          </p:nvSpPr>
          <p:spPr>
            <a:xfrm>
              <a:off x="11407946" y="34660393"/>
              <a:ext cx="6322424" cy="4140811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indent="-685800" defTabSz="3507730" latinLnBrk="1">
                <a:buFont typeface="Wingdings" panose="05000000000000000000" pitchFamily="2" charset="2"/>
                <a:buChar char="Ø"/>
                <a:defRPr/>
              </a:pP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따라서 다양한 전압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,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온도 범위에서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read margin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의 낭비를 줄여 </a:t>
              </a:r>
              <a:r>
                <a:rPr lang="ko-KR" altLang="en-US" sz="3700" kern="0" dirty="0" err="1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고온에서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낭비 되는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power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를 줄이고 고전압에서는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read cycle time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을 줄일 수 있음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547" name="사각형: 둥근 모서리 546">
              <a:extLst>
                <a:ext uri="{FF2B5EF4-FFF2-40B4-BE49-F238E27FC236}">
                  <a16:creationId xmlns:a16="http://schemas.microsoft.com/office/drawing/2014/main" id="{21380C4E-28E8-763D-073F-699774ADC8A2}"/>
                </a:ext>
              </a:extLst>
            </p:cNvPr>
            <p:cNvSpPr/>
            <p:nvPr/>
          </p:nvSpPr>
          <p:spPr>
            <a:xfrm>
              <a:off x="17868026" y="30928167"/>
              <a:ext cx="11964663" cy="8291013"/>
            </a:xfrm>
            <a:prstGeom prst="roundRect">
              <a:avLst>
                <a:gd name="adj" fmla="val 4013"/>
              </a:avLst>
            </a:prstGeom>
            <a:solidFill>
              <a:srgbClr val="DAE9F6"/>
            </a:solidFill>
            <a:ln>
              <a:noFill/>
            </a:ln>
            <a:effectLst>
              <a:outerShdw dist="1016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48" name="모서리가 둥근 직사각형 18">
              <a:extLst>
                <a:ext uri="{FF2B5EF4-FFF2-40B4-BE49-F238E27FC236}">
                  <a16:creationId xmlns:a16="http://schemas.microsoft.com/office/drawing/2014/main" id="{01F351E8-C82F-122A-64FC-2E4E0E3878CC}"/>
                </a:ext>
              </a:extLst>
            </p:cNvPr>
            <p:cNvSpPr/>
            <p:nvPr/>
          </p:nvSpPr>
          <p:spPr>
            <a:xfrm>
              <a:off x="18248798" y="30597231"/>
              <a:ext cx="6343171" cy="783192"/>
            </a:xfrm>
            <a:prstGeom prst="roundRect">
              <a:avLst/>
            </a:prstGeom>
            <a:solidFill>
              <a:srgbClr val="0070C0"/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dash"/>
              <a:miter lim="800000"/>
            </a:ln>
            <a:effectLst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4000" b="1" kern="0" dirty="0">
                  <a:ln w="28575">
                    <a:noFill/>
                    <a:prstDash val="dash"/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5. Chip measurement</a:t>
              </a:r>
              <a:endParaRPr kumimoji="0" lang="ko-KR" altLang="en-US" sz="4000" b="1" i="0" u="none" strike="noStrike" kern="0" cap="none" spc="0" normalizeH="0" baseline="0" noProof="0" dirty="0">
                <a:ln w="28575">
                  <a:noFill/>
                  <a:prstDash val="dash"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561" name="모서리가 둥근 직사각형 19">
              <a:extLst>
                <a:ext uri="{FF2B5EF4-FFF2-40B4-BE49-F238E27FC236}">
                  <a16:creationId xmlns:a16="http://schemas.microsoft.com/office/drawing/2014/main" id="{B85AE72F-3512-01C2-2D46-FA5874794C0E}"/>
                </a:ext>
              </a:extLst>
            </p:cNvPr>
            <p:cNvSpPr/>
            <p:nvPr/>
          </p:nvSpPr>
          <p:spPr>
            <a:xfrm>
              <a:off x="18189698" y="38227230"/>
              <a:ext cx="9970593" cy="985635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Chip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측정을 통해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,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제안구조의 성능 검증 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F1EBC596-3C0E-C7AD-FFCD-24135266D7AC}"/>
                </a:ext>
              </a:extLst>
            </p:cNvPr>
            <p:cNvSpPr/>
            <p:nvPr/>
          </p:nvSpPr>
          <p:spPr>
            <a:xfrm>
              <a:off x="407884" y="31632069"/>
              <a:ext cx="11143702" cy="7354515"/>
            </a:xfrm>
            <a:prstGeom prst="roundRect">
              <a:avLst>
                <a:gd name="adj" fmla="val 6942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7BF4EE4D-BF7B-212D-D87A-A51977E880D8}"/>
                </a:ext>
              </a:extLst>
            </p:cNvPr>
            <p:cNvSpPr/>
            <p:nvPr/>
          </p:nvSpPr>
          <p:spPr>
            <a:xfrm>
              <a:off x="18043629" y="31516042"/>
              <a:ext cx="11460662" cy="6823717"/>
            </a:xfrm>
            <a:prstGeom prst="roundRect">
              <a:avLst>
                <a:gd name="adj" fmla="val 6942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5DD01DEC-C3EF-1089-7208-39EB0033B634}"/>
                </a:ext>
              </a:extLst>
            </p:cNvPr>
            <p:cNvSpPr/>
            <p:nvPr/>
          </p:nvSpPr>
          <p:spPr>
            <a:xfrm>
              <a:off x="16693805" y="6554964"/>
              <a:ext cx="12785164" cy="8253195"/>
            </a:xfrm>
            <a:prstGeom prst="roundRect">
              <a:avLst>
                <a:gd name="adj" fmla="val 6942"/>
              </a:avLst>
            </a:prstGeom>
            <a:solidFill>
              <a:schemeClr val="bg1"/>
            </a:solidFill>
            <a:ln w="762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모서리가 둥근 직사각형 19">
              <a:extLst>
                <a:ext uri="{FF2B5EF4-FFF2-40B4-BE49-F238E27FC236}">
                  <a16:creationId xmlns:a16="http://schemas.microsoft.com/office/drawing/2014/main" id="{92CBC45B-3EF5-02C8-7A8B-E50F32AA672F}"/>
                </a:ext>
              </a:extLst>
            </p:cNvPr>
            <p:cNvSpPr/>
            <p:nvPr/>
          </p:nvSpPr>
          <p:spPr>
            <a:xfrm>
              <a:off x="16339717" y="14861111"/>
              <a:ext cx="13420604" cy="4351458"/>
            </a:xfrm>
            <a:prstGeom prst="roundRect">
              <a:avLst>
                <a:gd name="adj" fmla="val 6284"/>
              </a:avLst>
            </a:prstGeom>
            <a:noFill/>
            <a:ln w="12700" cap="flat" cmpd="sng" algn="ctr">
              <a:noFill/>
              <a:prstDash val="dash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온도를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tracking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하는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RBL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구조의 경우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local variation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에 매우 취약하며 이를 개선한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Pipeline RBL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또는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Seesaw RBL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구조는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delay-line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자체의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dynamic power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가 상당히 큼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동작 전압을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tracking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하는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VATPG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와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WBTC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구조의 경우에도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local variation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에 매우 취약함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  <a:p>
              <a:pPr marL="685800" marR="0" lvl="0" indent="-685800" defTabSz="350773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u"/>
                <a:tabLst/>
                <a:defRPr/>
              </a:pP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제안 구조는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local variation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에 강인하고 적은 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power 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소모 그리고</a:t>
              </a:r>
              <a:r>
                <a:rPr lang="en-US" altLang="ko-KR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 voltage &amp; temperature tracking</a:t>
              </a:r>
              <a:r>
                <a:rPr lang="ko-KR" altLang="en-US" sz="3700" kern="0" dirty="0">
                  <a:ln w="28575">
                    <a:noFill/>
                    <a:prstDash val="dash"/>
                  </a:ln>
                  <a:solidFill>
                    <a:prstClr val="black"/>
                  </a:solidFill>
                  <a:latin typeface="+mn-ea"/>
                  <a:cs typeface="Arial" panose="020B0604020202020204" pitchFamily="34" charset="0"/>
                  <a:sym typeface="Wingdings" panose="05000000000000000000" pitchFamily="2" charset="2"/>
                </a:rPr>
                <a:t>이 가능함</a:t>
              </a:r>
              <a:endParaRPr lang="en-US" altLang="ko-KR" sz="3700" kern="0" dirty="0">
                <a:ln w="28575">
                  <a:noFill/>
                  <a:prstDash val="dash"/>
                </a:ln>
                <a:solidFill>
                  <a:prstClr val="black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99645E81-A89B-53EE-82FD-A16D81BD83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508714"/>
              </p:ext>
            </p:extLst>
          </p:nvPr>
        </p:nvGraphicFramePr>
        <p:xfrm>
          <a:off x="1116867" y="9866201"/>
          <a:ext cx="14160481" cy="7110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9005639" imgH="9535956" progId="Visio.Drawing.11">
                  <p:embed/>
                </p:oleObj>
              </mc:Choice>
              <mc:Fallback>
                <p:oleObj name="Visio" r:id="rId4" imgW="19005639" imgH="953595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867" y="9866201"/>
                        <a:ext cx="14160481" cy="71108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30C9FE45-6103-C401-D2CF-FC4223FAE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E110C9E7-00A0-B718-6C53-32DFB4388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220" y="9775914"/>
            <a:ext cx="10331867" cy="4217832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24CEEF4B-0A04-0A1A-2B2A-958614CCD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4523" y="33635395"/>
            <a:ext cx="5939276" cy="4499065"/>
          </a:xfrm>
          <a:prstGeom prst="rect">
            <a:avLst/>
          </a:prstGeom>
        </p:spPr>
      </p:pic>
      <p:pic>
        <p:nvPicPr>
          <p:cNvPr id="103" name="그림 102">
            <a:extLst>
              <a:ext uri="{FF2B5EF4-FFF2-40B4-BE49-F238E27FC236}">
                <a16:creationId xmlns:a16="http://schemas.microsoft.com/office/drawing/2014/main" id="{8D319A65-1515-7820-B427-168AFF35DA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05716" y="33720631"/>
            <a:ext cx="4876949" cy="4443536"/>
          </a:xfrm>
          <a:prstGeom prst="rect">
            <a:avLst/>
          </a:prstGeom>
        </p:spPr>
      </p:pic>
      <p:pic>
        <p:nvPicPr>
          <p:cNvPr id="105" name="그림 104">
            <a:extLst>
              <a:ext uri="{FF2B5EF4-FFF2-40B4-BE49-F238E27FC236}">
                <a16:creationId xmlns:a16="http://schemas.microsoft.com/office/drawing/2014/main" id="{80EF399D-47F7-F11F-9121-68D566BA9D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81535" y="38211369"/>
            <a:ext cx="8206740" cy="162306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44FD4DDD-12AE-1CFB-4AE9-B1858547CB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42633" y="5991330"/>
            <a:ext cx="3001585" cy="301734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C48597-C8C9-43F0-90CA-347F21A435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18436" y="13980466"/>
            <a:ext cx="10450967" cy="355277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6561D22-5D1F-1128-F843-08C25BAA66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30749" y="24037688"/>
            <a:ext cx="8813312" cy="7025675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5991F16E-9A5E-E50D-842B-0AEA69DD1F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950" y="33733033"/>
            <a:ext cx="10519922" cy="3802259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FE4AE0DE-F6D2-0398-EAD2-4DC1EC84FE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500" y="37346001"/>
            <a:ext cx="10672909" cy="3243123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29D43F59-775B-61D9-CDC7-D6C86F3486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2269" y="23332042"/>
            <a:ext cx="14561759" cy="831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47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20515</TotalTime>
  <Words>274</Words>
  <Application>Microsoft Office PowerPoint</Application>
  <PresentationFormat>사용자 지정</PresentationFormat>
  <Paragraphs>24</Paragraphs>
  <Slides>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Times New Roman</vt:lpstr>
      <vt:lpstr>Wingdings</vt:lpstr>
      <vt:lpstr>Office 테마</vt:lpstr>
      <vt:lpstr>디자인 사용자 지정</vt:lpstr>
      <vt:lpstr>Visio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영지</dc:creator>
  <cp:lastModifiedBy>예승재</cp:lastModifiedBy>
  <cp:revision>95</cp:revision>
  <dcterms:created xsi:type="dcterms:W3CDTF">2019-05-23T01:50:43Z</dcterms:created>
  <dcterms:modified xsi:type="dcterms:W3CDTF">2024-06-24T08:20:09Z</dcterms:modified>
</cp:coreProperties>
</file>