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7" r:id="rId4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4660"/>
  </p:normalViewPr>
  <p:slideViewPr>
    <p:cSldViewPr snapToGrid="0">
      <p:cViewPr>
        <p:scale>
          <a:sx n="50" d="100"/>
          <a:sy n="50" d="100"/>
        </p:scale>
        <p:origin x="636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2024-06-14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11" Type="http://schemas.openxmlformats.org/officeDocument/2006/relationships/image" Target="../media/image11.png"/><Relationship Id="rId5" Type="http://schemas.openxmlformats.org/officeDocument/2006/relationships/image" Target="../media/image5.tif"/><Relationship Id="rId10" Type="http://schemas.openxmlformats.org/officeDocument/2006/relationships/image" Target="../media/image10.emf"/><Relationship Id="rId4" Type="http://schemas.openxmlformats.org/officeDocument/2006/relationships/image" Target="../media/image4.tiff"/><Relationship Id="rId9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435DDB4-869B-4CFD-9614-E3E166BED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700" y="31267464"/>
            <a:ext cx="7110707" cy="528933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E98BC63-01EA-48F8-B82F-7D6D63372E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981" y="7765493"/>
            <a:ext cx="8525256" cy="576224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304A806-495D-42F2-B7A5-AFF51E56FA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70" y="15159952"/>
            <a:ext cx="14502834" cy="744478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28B75EEB-E242-44AE-B547-AF035AC6B4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0"/>
          <a:stretch/>
        </p:blipFill>
        <p:spPr>
          <a:xfrm>
            <a:off x="22903195" y="11170516"/>
            <a:ext cx="6394115" cy="2900357"/>
          </a:xfrm>
          <a:prstGeom prst="rect">
            <a:avLst/>
          </a:prstGeom>
        </p:spPr>
      </p:pic>
      <p:sp>
        <p:nvSpPr>
          <p:cNvPr id="2" name="모서리가 둥근 직사각형 5">
            <a:extLst>
              <a:ext uri="{FF2B5EF4-FFF2-40B4-BE49-F238E27FC236}">
                <a16:creationId xmlns:a16="http://schemas.microsoft.com/office/drawing/2014/main" id="{102F6C96-7575-24A5-1B6D-EB72E28A2349}"/>
              </a:ext>
            </a:extLst>
          </p:cNvPr>
          <p:cNvSpPr/>
          <p:nvPr/>
        </p:nvSpPr>
        <p:spPr>
          <a:xfrm>
            <a:off x="621168" y="7486435"/>
            <a:ext cx="27279600" cy="68707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PAM-3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is being adopted as a </a:t>
            </a: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standard </a:t>
            </a:r>
            <a:b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 the recent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memory interfaces to </a:t>
            </a: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cope </a:t>
            </a:r>
            <a:b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high-bandwidth, achieving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higher BW </a:t>
            </a: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than </a:t>
            </a:r>
            <a:b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NRZ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and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better SNR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than PAM-4.</a:t>
            </a:r>
          </a:p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Theoretically, PAM-3 achieves </a:t>
            </a: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 150%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data rate </a:t>
            </a:r>
            <a:b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improvement, but in memory interface, PAM-3 can </a:t>
            </a:r>
            <a:b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not accurately make the burst length, there is only </a:t>
            </a:r>
            <a:b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 </a:t>
            </a:r>
            <a:r>
              <a:rPr lang="en-US" altLang="ko-KR" sz="520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133%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increase due to the dummy bit: e.g. BL 8 case.</a:t>
            </a:r>
          </a:p>
        </p:txBody>
      </p:sp>
      <p:sp>
        <p:nvSpPr>
          <p:cNvPr id="15" name="모서리가 둥근 직사각형 5">
            <a:extLst>
              <a:ext uri="{FF2B5EF4-FFF2-40B4-BE49-F238E27FC236}">
                <a16:creationId xmlns:a16="http://schemas.microsoft.com/office/drawing/2014/main" id="{FA4CC001-498D-274A-ED83-CAC90F2867AA}"/>
              </a:ext>
            </a:extLst>
          </p:cNvPr>
          <p:cNvSpPr/>
          <p:nvPr/>
        </p:nvSpPr>
        <p:spPr>
          <a:xfrm>
            <a:off x="15240000" y="22564813"/>
            <a:ext cx="14949278" cy="2680756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proposed scheme, by removing the DBI pin, </a:t>
            </a:r>
            <a:b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can effectively achieve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maximum pin efficiency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and a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20.7% reduction in signaling power consumption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1600200" y="6623019"/>
            <a:ext cx="27279600" cy="11176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Introduction</a:t>
            </a: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EF87DD29-B993-0103-A93A-360CF9CBE245}"/>
              </a:ext>
            </a:extLst>
          </p:cNvPr>
          <p:cNvCxnSpPr>
            <a:cxnSpLocks/>
          </p:cNvCxnSpPr>
          <p:nvPr/>
        </p:nvCxnSpPr>
        <p:spPr>
          <a:xfrm>
            <a:off x="1501070" y="7765848"/>
            <a:ext cx="27279600" cy="0"/>
          </a:xfrm>
          <a:prstGeom prst="line">
            <a:avLst/>
          </a:prstGeom>
          <a:ln w="1016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599B116B-D3DC-17E9-992D-BCF7A161F0FF}"/>
              </a:ext>
            </a:extLst>
          </p:cNvPr>
          <p:cNvCxnSpPr>
            <a:cxnSpLocks/>
          </p:cNvCxnSpPr>
          <p:nvPr/>
        </p:nvCxnSpPr>
        <p:spPr>
          <a:xfrm>
            <a:off x="1539170" y="6707652"/>
            <a:ext cx="27279600" cy="0"/>
          </a:xfrm>
          <a:prstGeom prst="line">
            <a:avLst/>
          </a:prstGeom>
          <a:ln w="1016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286D4A66-1688-438A-9E36-34C8345323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86" y="26249659"/>
            <a:ext cx="13697056" cy="5967704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970160D0-527C-448C-BCA3-B118600FB6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894" y="26249659"/>
            <a:ext cx="13459375" cy="5019131"/>
          </a:xfrm>
          <a:prstGeom prst="rect">
            <a:avLst/>
          </a:prstGeom>
        </p:spPr>
      </p:pic>
      <p:grpSp>
        <p:nvGrpSpPr>
          <p:cNvPr id="52" name="그룹 51">
            <a:extLst>
              <a:ext uri="{FF2B5EF4-FFF2-40B4-BE49-F238E27FC236}">
                <a16:creationId xmlns:a16="http://schemas.microsoft.com/office/drawing/2014/main" id="{BEC9D774-74D2-4EB8-8090-88917E454B1D}"/>
              </a:ext>
            </a:extLst>
          </p:cNvPr>
          <p:cNvGrpSpPr/>
          <p:nvPr/>
        </p:nvGrpSpPr>
        <p:grpSpPr>
          <a:xfrm>
            <a:off x="1815807" y="14206492"/>
            <a:ext cx="27340630" cy="1142829"/>
            <a:chOff x="1815807" y="14323073"/>
            <a:chExt cx="27340630" cy="1142829"/>
          </a:xfrm>
        </p:grpSpPr>
        <p:sp>
          <p:nvSpPr>
            <p:cNvPr id="70" name="모서리가 둥근 직사각형 5">
              <a:extLst>
                <a:ext uri="{FF2B5EF4-FFF2-40B4-BE49-F238E27FC236}">
                  <a16:creationId xmlns:a16="http://schemas.microsoft.com/office/drawing/2014/main" id="{D3A0113F-93D9-434E-B2F7-64FB77EA3574}"/>
                </a:ext>
              </a:extLst>
            </p:cNvPr>
            <p:cNvSpPr/>
            <p:nvPr/>
          </p:nvSpPr>
          <p:spPr>
            <a:xfrm>
              <a:off x="1876837" y="14323073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Proposed Scheme: Embedded pDBI for PAM-3</a:t>
              </a:r>
            </a:p>
          </p:txBody>
        </p: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6F77EFEA-318D-4B2A-9468-105DBA4E1F1E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15465902"/>
              <a:ext cx="27279600" cy="0"/>
            </a:xfrm>
            <a:prstGeom prst="line">
              <a:avLst/>
            </a:prstGeom>
            <a:ln w="1016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6C018A39-6A07-4D6E-93F2-DEE0FC789C8A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14407706"/>
              <a:ext cx="27279600" cy="0"/>
            </a:xfrm>
            <a:prstGeom prst="line">
              <a:avLst/>
            </a:prstGeom>
            <a:ln w="1016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917A02D-7413-410A-914A-1F1DA652A1FB}"/>
              </a:ext>
            </a:extLst>
          </p:cNvPr>
          <p:cNvGrpSpPr/>
          <p:nvPr/>
        </p:nvGrpSpPr>
        <p:grpSpPr>
          <a:xfrm>
            <a:off x="1827348" y="25015303"/>
            <a:ext cx="13727699" cy="1142829"/>
            <a:chOff x="1815807" y="27008179"/>
            <a:chExt cx="27340630" cy="1142829"/>
          </a:xfrm>
        </p:grpSpPr>
        <p:sp>
          <p:nvSpPr>
            <p:cNvPr id="82" name="모서리가 둥근 직사각형 5">
              <a:extLst>
                <a:ext uri="{FF2B5EF4-FFF2-40B4-BE49-F238E27FC236}">
                  <a16:creationId xmlns:a16="http://schemas.microsoft.com/office/drawing/2014/main" id="{01C3021F-A9F7-4DE8-82C7-7E58157228BA}"/>
                </a:ext>
              </a:extLst>
            </p:cNvPr>
            <p:cNvSpPr/>
            <p:nvPr/>
          </p:nvSpPr>
          <p:spPr>
            <a:xfrm>
              <a:off x="1876837" y="27008179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Implementation</a:t>
              </a:r>
            </a:p>
          </p:txBody>
        </p:sp>
        <p:cxnSp>
          <p:nvCxnSpPr>
            <p:cNvPr id="83" name="직선 연결선 82">
              <a:extLst>
                <a:ext uri="{FF2B5EF4-FFF2-40B4-BE49-F238E27FC236}">
                  <a16:creationId xmlns:a16="http://schemas.microsoft.com/office/drawing/2014/main" id="{51BEF010-57B7-44C1-B8D1-AB84E71233FC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28151008"/>
              <a:ext cx="27279600" cy="0"/>
            </a:xfrm>
            <a:prstGeom prst="line">
              <a:avLst/>
            </a:prstGeom>
            <a:ln w="1016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>
              <a:extLst>
                <a:ext uri="{FF2B5EF4-FFF2-40B4-BE49-F238E27FC236}">
                  <a16:creationId xmlns:a16="http://schemas.microsoft.com/office/drawing/2014/main" id="{E5FA2660-2AEC-47C3-993F-9EADD51A1829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27092812"/>
              <a:ext cx="27279600" cy="0"/>
            </a:xfrm>
            <a:prstGeom prst="line">
              <a:avLst/>
            </a:prstGeom>
            <a:ln w="1016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모서리가 둥근 직사각형 5">
            <a:extLst>
              <a:ext uri="{FF2B5EF4-FFF2-40B4-BE49-F238E27FC236}">
                <a16:creationId xmlns:a16="http://schemas.microsoft.com/office/drawing/2014/main" id="{59EE9870-6AC2-482E-A8A8-23731EF519F5}"/>
              </a:ext>
            </a:extLst>
          </p:cNvPr>
          <p:cNvSpPr/>
          <p:nvPr/>
        </p:nvSpPr>
        <p:spPr>
          <a:xfrm>
            <a:off x="549312" y="30008228"/>
            <a:ext cx="15920004" cy="7067977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Our design operates in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NRZ and PAM3 modes for compatibility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with previous generation memory.</a:t>
            </a:r>
          </a:p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NRZ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/PAM-3 ZQ </a:t>
            </a: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calibration </a:t>
            </a:r>
            <a:r>
              <a:rPr lang="en-US" altLang="ko-KR" sz="520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saves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the area of the comparator and </a:t>
            </a:r>
            <a:r>
              <a:rPr lang="en-US" altLang="ko-KR" sz="520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digital logic through single loop</a:t>
            </a: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  <a:endParaRPr lang="en-US" altLang="ko-KR" sz="52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B3C9D3D9-11B6-42B3-B5A0-0BB0D7522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741" y="7823182"/>
            <a:ext cx="6594943" cy="3430400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BCF6FE91-C4A1-4C7A-A78A-CA05389BA447}"/>
              </a:ext>
            </a:extLst>
          </p:cNvPr>
          <p:cNvGrpSpPr/>
          <p:nvPr/>
        </p:nvGrpSpPr>
        <p:grpSpPr>
          <a:xfrm>
            <a:off x="16200709" y="25015303"/>
            <a:ext cx="13727699" cy="1142829"/>
            <a:chOff x="1815807" y="27008179"/>
            <a:chExt cx="27340630" cy="1142829"/>
          </a:xfrm>
        </p:grpSpPr>
        <p:sp>
          <p:nvSpPr>
            <p:cNvPr id="47" name="모서리가 둥근 직사각형 5">
              <a:extLst>
                <a:ext uri="{FF2B5EF4-FFF2-40B4-BE49-F238E27FC236}">
                  <a16:creationId xmlns:a16="http://schemas.microsoft.com/office/drawing/2014/main" id="{5570DD00-617D-4D5D-8CE1-80A52E989F52}"/>
                </a:ext>
              </a:extLst>
            </p:cNvPr>
            <p:cNvSpPr/>
            <p:nvPr/>
          </p:nvSpPr>
          <p:spPr>
            <a:xfrm>
              <a:off x="1876837" y="27008179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Measurement</a:t>
              </a:r>
            </a:p>
          </p:txBody>
        </p: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6B19794E-4439-4A7B-8525-ADAFCC06AC5C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28151008"/>
              <a:ext cx="27279600" cy="0"/>
            </a:xfrm>
            <a:prstGeom prst="line">
              <a:avLst/>
            </a:prstGeom>
            <a:ln w="1016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2E91D595-6BB9-4B5F-BEBF-BD5CB72E8E1B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27092812"/>
              <a:ext cx="27279600" cy="0"/>
            </a:xfrm>
            <a:prstGeom prst="line">
              <a:avLst/>
            </a:prstGeom>
            <a:ln w="1016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모서리가 둥근 직사각형 5">
            <a:extLst>
              <a:ext uri="{FF2B5EF4-FFF2-40B4-BE49-F238E27FC236}">
                <a16:creationId xmlns:a16="http://schemas.microsoft.com/office/drawing/2014/main" id="{BE75998B-2133-496F-B439-BCBA2F0C38A0}"/>
              </a:ext>
            </a:extLst>
          </p:cNvPr>
          <p:cNvSpPr/>
          <p:nvPr/>
        </p:nvSpPr>
        <p:spPr>
          <a:xfrm>
            <a:off x="943897" y="22485896"/>
            <a:ext cx="14591221" cy="271122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 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pDBI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encoding process,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check the first 6bit/4UI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and inverse the data according to whether the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number of “1”s is more or less than 3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8" name="모서리가 둥근 직사각형 5">
            <a:extLst>
              <a:ext uri="{FF2B5EF4-FFF2-40B4-BE49-F238E27FC236}">
                <a16:creationId xmlns:a16="http://schemas.microsoft.com/office/drawing/2014/main" id="{648E0533-ED89-47F4-8654-3A6150B40B30}"/>
              </a:ext>
            </a:extLst>
          </p:cNvPr>
          <p:cNvSpPr/>
          <p:nvPr/>
        </p:nvSpPr>
        <p:spPr>
          <a:xfrm>
            <a:off x="15710937" y="36932269"/>
            <a:ext cx="14682263" cy="4417451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measured eye diagrams a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14 Gb/s at NRZ </a:t>
            </a:r>
            <a:b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mode and a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25.2 Gb/s at PAM-3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mode.</a:t>
            </a:r>
          </a:p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measured PAM-3 output level achieves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the RLM of 98.5%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through single loop ZQ calibration.</a:t>
            </a:r>
          </a:p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Compared to the previous design, the 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pDBI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scheme achieves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the best DBI efficiency of 19.3%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  <a:p>
            <a:pPr marL="685800" indent="-685800">
              <a:buFontTx/>
              <a:buChar char="-"/>
            </a:pPr>
            <a:endParaRPr lang="en-US" altLang="ko-KR" sz="52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5C3288F-8C12-41D9-B874-ACD0985711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"/>
          <a:stretch/>
        </p:blipFill>
        <p:spPr>
          <a:xfrm>
            <a:off x="16457775" y="15482767"/>
            <a:ext cx="12719852" cy="7129685"/>
          </a:xfrm>
          <a:prstGeom prst="rect">
            <a:avLst/>
          </a:prstGeom>
        </p:spPr>
      </p:pic>
      <p:grpSp>
        <p:nvGrpSpPr>
          <p:cNvPr id="32" name="그룹 31">
            <a:extLst>
              <a:ext uri="{FF2B5EF4-FFF2-40B4-BE49-F238E27FC236}">
                <a16:creationId xmlns:a16="http://schemas.microsoft.com/office/drawing/2014/main" id="{02728726-B5EE-4A9A-8940-900A69559727}"/>
              </a:ext>
            </a:extLst>
          </p:cNvPr>
          <p:cNvGrpSpPr/>
          <p:nvPr/>
        </p:nvGrpSpPr>
        <p:grpSpPr>
          <a:xfrm>
            <a:off x="1645464" y="35080809"/>
            <a:ext cx="13727699" cy="1142829"/>
            <a:chOff x="1815807" y="27008179"/>
            <a:chExt cx="27340630" cy="1142829"/>
          </a:xfrm>
        </p:grpSpPr>
        <p:sp>
          <p:nvSpPr>
            <p:cNvPr id="33" name="모서리가 둥근 직사각형 5">
              <a:extLst>
                <a:ext uri="{FF2B5EF4-FFF2-40B4-BE49-F238E27FC236}">
                  <a16:creationId xmlns:a16="http://schemas.microsoft.com/office/drawing/2014/main" id="{485FE9A3-55B9-4AA0-95B5-14E9AF66DDC1}"/>
                </a:ext>
              </a:extLst>
            </p:cNvPr>
            <p:cNvSpPr/>
            <p:nvPr/>
          </p:nvSpPr>
          <p:spPr>
            <a:xfrm>
              <a:off x="1876837" y="27008179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Conclusion and Acknowledgement</a:t>
              </a:r>
              <a:endParaRPr lang="en-US" altLang="ko-KR" b="1" dirty="0">
                <a:ln w="28575">
                  <a:noFill/>
                  <a:prstDash val="dash"/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CDBD4726-5F2A-41E2-AC2F-9856E3C5A5B7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28151008"/>
              <a:ext cx="27279600" cy="0"/>
            </a:xfrm>
            <a:prstGeom prst="line">
              <a:avLst/>
            </a:prstGeom>
            <a:ln w="1016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5AA3FFCA-6314-43D6-9E1A-86F56F9C0E45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27092812"/>
              <a:ext cx="27279600" cy="0"/>
            </a:xfrm>
            <a:prstGeom prst="line">
              <a:avLst/>
            </a:prstGeom>
            <a:ln w="1016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모서리가 둥근 직사각형 5">
            <a:extLst>
              <a:ext uri="{FF2B5EF4-FFF2-40B4-BE49-F238E27FC236}">
                <a16:creationId xmlns:a16="http://schemas.microsoft.com/office/drawing/2014/main" id="{8752B92C-871A-405B-BDF9-050BAA685A1B}"/>
              </a:ext>
            </a:extLst>
          </p:cNvPr>
          <p:cNvSpPr/>
          <p:nvPr/>
        </p:nvSpPr>
        <p:spPr>
          <a:xfrm>
            <a:off x="632709" y="36426004"/>
            <a:ext cx="16638132" cy="5967703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prototype chip of the NRZ/PAM-3 dual-mode </a:t>
            </a:r>
            <a:b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TX was fabricated using a </a:t>
            </a:r>
            <a:r>
              <a:rPr lang="en-US" altLang="ko-KR" sz="520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65nm CMOS </a:t>
            </a: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process.</a:t>
            </a:r>
          </a:p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By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removing the DBI pin, it can achieve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I/O </a:t>
            </a:r>
            <a:b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</a:b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bandwidth/pin efficiency of 133%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en-US" altLang="ko-KR" sz="5200">
                <a:solidFill>
                  <a:schemeClr val="tx1"/>
                </a:solidFill>
              </a:rPr>
              <a:t>The chip fabrication and EDA tool were supported by </a:t>
            </a:r>
            <a:br>
              <a:rPr lang="en-US" altLang="ko-KR" sz="5200">
                <a:solidFill>
                  <a:schemeClr val="tx1"/>
                </a:solidFill>
              </a:rPr>
            </a:br>
            <a:r>
              <a:rPr lang="en-US" altLang="ko-KR" sz="5200">
                <a:solidFill>
                  <a:schemeClr val="tx1"/>
                </a:solidFill>
              </a:rPr>
              <a:t>the IC Design Education Center(IDEC), Korea.</a:t>
            </a:r>
          </a:p>
          <a:p>
            <a:pPr marL="685800" indent="-685800">
              <a:buFontTx/>
              <a:buChar char="-"/>
            </a:pPr>
            <a:endParaRPr lang="en-US" altLang="ko-KR" sz="52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marL="685800" indent="-685800">
              <a:buFontTx/>
              <a:buChar char="-"/>
            </a:pPr>
            <a:endParaRPr lang="en-US" altLang="ko-KR" sz="52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943897" y="3407284"/>
            <a:ext cx="28552877" cy="3265003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 25.2-Gb/s/pin NRZ/PAM-3 Dual-Mode Transmitter with Embedded Partial DBI </a:t>
            </a:r>
            <a:b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Achieving a 133% I/O Bandwidth/Pin Efficiency and 19.3% DBI Efficiency</a:t>
            </a:r>
          </a:p>
          <a:p>
            <a:pPr algn="ctr"/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Chanheum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Han</a:t>
            </a:r>
            <a:r>
              <a:rPr lang="en-US" altLang="ko-KR" sz="5200" baseline="30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*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Ki-Soo Lee</a:t>
            </a:r>
            <a:r>
              <a:rPr lang="en-US" altLang="ko-KR" sz="5200" baseline="30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*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and 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Joo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-Hyung 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Chae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(*Equally-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contibuted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Authors)</a:t>
            </a:r>
          </a:p>
          <a:p>
            <a:pPr algn="ctr"/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Electronics and Communications Engineering, 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Kwangwoon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University</a:t>
            </a:r>
            <a:endParaRPr lang="ko-KR" altLang="en-US" sz="52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F74975B-CBE3-4267-B5EF-90FF26BAA2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58090" y="31325192"/>
            <a:ext cx="6783974" cy="50538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500B8B-48A9-44C9-A630-4B7BC87E1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290" y="365483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82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F4424EDD8B55D04BADF4D9C75D10EE7C" ma:contentTypeVersion="0" ma:contentTypeDescription="새 문서를 만듭니다." ma:contentTypeScope="" ma:versionID="c83d23bda760a8eb0ab4063d9235301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ccbc891ccf6c725020c7d69a28177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8EA822-ECAA-4EFC-A329-6774A99AD1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34A919E-C642-4983-AB00-C06874C33D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1005</TotalTime>
  <Words>352</Words>
  <Application>Microsoft Office PowerPoint</Application>
  <PresentationFormat>사용자 지정</PresentationFormat>
  <Paragraphs>20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한찬흠</cp:lastModifiedBy>
  <cp:revision>104</cp:revision>
  <dcterms:created xsi:type="dcterms:W3CDTF">2018-03-08T06:02:33Z</dcterms:created>
  <dcterms:modified xsi:type="dcterms:W3CDTF">2024-06-14T04:44:06Z</dcterms:modified>
</cp:coreProperties>
</file>