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56" r:id="rId4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>
        <p:scale>
          <a:sx n="33" d="100"/>
          <a:sy n="33" d="100"/>
        </p:scale>
        <p:origin x="1464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943897" y="3504378"/>
            <a:ext cx="28552877" cy="404925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Design</a:t>
            </a:r>
            <a:r>
              <a:rPr lang="ko-KR" altLang="en-US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of</a:t>
            </a:r>
            <a:r>
              <a:rPr lang="ko-KR" altLang="en-US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</a:t>
            </a:r>
            <a:r>
              <a:rPr lang="ko-KR" altLang="en-US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16-Kb</a:t>
            </a:r>
            <a:r>
              <a:rPr lang="ko-KR" altLang="en-US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1T1C</a:t>
            </a:r>
            <a:r>
              <a:rPr lang="ko-KR" altLang="en-US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DRAM</a:t>
            </a:r>
            <a:r>
              <a:rPr lang="ko-KR" altLang="en-US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for</a:t>
            </a:r>
            <a:r>
              <a:rPr lang="ko-KR" altLang="en-US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Conventional</a:t>
            </a:r>
            <a:r>
              <a:rPr lang="ko-KR" altLang="en-US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and</a:t>
            </a:r>
            <a:r>
              <a:rPr lang="ko-KR" altLang="en-US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b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Compute-in-Memory Access Modes Support</a:t>
            </a:r>
          </a:p>
          <a:p>
            <a:pPr algn="ctr"/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Hyeonjun Cheon,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Jiwon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Lee, Ho-Sung Lee,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Ik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-Hyeon Jeon and Joo-Hyung Chae</a:t>
            </a:r>
          </a:p>
          <a:p>
            <a:pPr algn="ctr"/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Department of Electronics and Communications Engineering, </a:t>
            </a:r>
            <a:r>
              <a:rPr lang="en-US" altLang="ko-KR" sz="5200" dirty="0" err="1">
                <a:ln w="28575">
                  <a:noFill/>
                  <a:prstDash val="dash"/>
                </a:ln>
                <a:solidFill>
                  <a:schemeClr val="tx1"/>
                </a:solidFill>
              </a:rPr>
              <a:t>Kwangwoon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University</a:t>
            </a:r>
            <a:endParaRPr lang="ko-KR" altLang="en-US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600200" y="7645400"/>
            <a:ext cx="27279600" cy="11176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" name="모서리가 둥근 직사각형 5">
            <a:extLst>
              <a:ext uri="{FF2B5EF4-FFF2-40B4-BE49-F238E27FC236}">
                <a16:creationId xmlns:a16="http://schemas.microsoft.com/office/drawing/2014/main" id="{102F6C96-7575-24A5-1B6D-EB72E28A2349}"/>
              </a:ext>
            </a:extLst>
          </p:cNvPr>
          <p:cNvSpPr/>
          <p:nvPr/>
        </p:nvSpPr>
        <p:spPr>
          <a:xfrm>
            <a:off x="458534" y="8632306"/>
            <a:ext cx="27279600" cy="687070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 realize high-performance AI, it is essential to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move large amounts of data between memory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and processing units.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By using the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conventional memory access mode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,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chip performance is limited because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limited data </a:t>
            </a:r>
            <a:b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</a:b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is read in one read operation.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To solve the bottleneck of data movement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Compute-in-Memory(CIM</a:t>
            </a:r>
            <a:r>
              <a:rPr lang="en-US" altLang="ko-KR" sz="5200" u="sng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) access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mode is required.</a:t>
            </a:r>
          </a:p>
        </p:txBody>
      </p:sp>
      <p:sp>
        <p:nvSpPr>
          <p:cNvPr id="19" name="모서리가 둥근 직사각형 5">
            <a:extLst>
              <a:ext uri="{FF2B5EF4-FFF2-40B4-BE49-F238E27FC236}">
                <a16:creationId xmlns:a16="http://schemas.microsoft.com/office/drawing/2014/main" id="{A1E95650-21F2-4DAD-159C-206B09BFB95D}"/>
              </a:ext>
            </a:extLst>
          </p:cNvPr>
          <p:cNvSpPr/>
          <p:nvPr/>
        </p:nvSpPr>
        <p:spPr>
          <a:xfrm>
            <a:off x="1497806" y="27083367"/>
            <a:ext cx="27279600" cy="5562294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endParaRPr lang="en-US" altLang="ko-KR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21" name="모서리가 둥근 직사각형 5">
            <a:extLst>
              <a:ext uri="{FF2B5EF4-FFF2-40B4-BE49-F238E27FC236}">
                <a16:creationId xmlns:a16="http://schemas.microsoft.com/office/drawing/2014/main" id="{BE075859-5F21-11C2-FFC4-78043B69814F}"/>
              </a:ext>
            </a:extLst>
          </p:cNvPr>
          <p:cNvSpPr/>
          <p:nvPr/>
        </p:nvSpPr>
        <p:spPr>
          <a:xfrm>
            <a:off x="458534" y="32607666"/>
            <a:ext cx="16620098" cy="9620156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By using CIM access mode, we could achieve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8 times </a:t>
            </a:r>
            <a:b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</a:b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faster operation speed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than the conventional mode.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Also, our design shows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26.07% power reduction </a:t>
            </a:r>
            <a:b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</a:b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by using CIM access mode.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Therefore, if stability is ensured,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CIM access mode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can be good candidate to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solve the bottleneck of </a:t>
            </a:r>
            <a:b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</a:b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data movement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in AI semiconductor such as HBM-PIM. 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chip fabrication and EDA tool were supported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by the IC Design Education Center(IDEC), Korea.</a:t>
            </a: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EF87DD29-B993-0103-A93A-360CF9CBE245}"/>
              </a:ext>
            </a:extLst>
          </p:cNvPr>
          <p:cNvCxnSpPr>
            <a:cxnSpLocks/>
          </p:cNvCxnSpPr>
          <p:nvPr/>
        </p:nvCxnSpPr>
        <p:spPr>
          <a:xfrm>
            <a:off x="1539170" y="8826333"/>
            <a:ext cx="27279600" cy="0"/>
          </a:xfrm>
          <a:prstGeom prst="line">
            <a:avLst/>
          </a:prstGeom>
          <a:ln w="101600" cap="rnd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E9008671-4243-FA1F-E108-535EE47AD8D9}"/>
              </a:ext>
            </a:extLst>
          </p:cNvPr>
          <p:cNvGrpSpPr/>
          <p:nvPr/>
        </p:nvGrpSpPr>
        <p:grpSpPr>
          <a:xfrm>
            <a:off x="1739608" y="15390593"/>
            <a:ext cx="27340630" cy="1434767"/>
            <a:chOff x="1539170" y="16560633"/>
            <a:chExt cx="27340630" cy="1434767"/>
          </a:xfrm>
        </p:grpSpPr>
        <p:sp>
          <p:nvSpPr>
            <p:cNvPr id="14" name="모서리가 둥근 직사각형 5">
              <a:extLst>
                <a:ext uri="{FF2B5EF4-FFF2-40B4-BE49-F238E27FC236}">
                  <a16:creationId xmlns:a16="http://schemas.microsoft.com/office/drawing/2014/main" id="{B91FE042-027A-023D-EEBA-B0EE4DECBAC7}"/>
                </a:ext>
              </a:extLst>
            </p:cNvPr>
            <p:cNvSpPr/>
            <p:nvPr/>
          </p:nvSpPr>
          <p:spPr>
            <a:xfrm>
              <a:off x="1600200" y="16725400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Overall Architecture</a:t>
              </a:r>
            </a:p>
          </p:txBody>
        </p:sp>
        <p:cxnSp>
          <p:nvCxnSpPr>
            <p:cNvPr id="44" name="직선 연결선 43">
              <a:extLst>
                <a:ext uri="{FF2B5EF4-FFF2-40B4-BE49-F238E27FC236}">
                  <a16:creationId xmlns:a16="http://schemas.microsoft.com/office/drawing/2014/main" id="{26BC6BA0-7F25-99FA-9345-B1227989023D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6560633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2C9C542C-4BB4-DEAA-C73E-FF8BDA44CC3D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7995400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599B116B-D3DC-17E9-992D-BCF7A161F0FF}"/>
              </a:ext>
            </a:extLst>
          </p:cNvPr>
          <p:cNvCxnSpPr>
            <a:cxnSpLocks/>
          </p:cNvCxnSpPr>
          <p:nvPr/>
        </p:nvCxnSpPr>
        <p:spPr>
          <a:xfrm>
            <a:off x="1539170" y="7502664"/>
            <a:ext cx="27279600" cy="0"/>
          </a:xfrm>
          <a:prstGeom prst="line">
            <a:avLst/>
          </a:prstGeom>
          <a:ln w="101600" cap="rnd"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15AF9E05-1A68-035D-F2B1-A81150C200F4}"/>
              </a:ext>
            </a:extLst>
          </p:cNvPr>
          <p:cNvGrpSpPr/>
          <p:nvPr/>
        </p:nvGrpSpPr>
        <p:grpSpPr>
          <a:xfrm>
            <a:off x="1739608" y="25481013"/>
            <a:ext cx="27340630" cy="1434767"/>
            <a:chOff x="1539170" y="16560633"/>
            <a:chExt cx="27340630" cy="1434767"/>
          </a:xfrm>
        </p:grpSpPr>
        <p:sp>
          <p:nvSpPr>
            <p:cNvPr id="61" name="모서리가 둥근 직사각형 5">
              <a:extLst>
                <a:ext uri="{FF2B5EF4-FFF2-40B4-BE49-F238E27FC236}">
                  <a16:creationId xmlns:a16="http://schemas.microsoft.com/office/drawing/2014/main" id="{3067F8D1-B4DF-E537-3308-0EAA368AF7D7}"/>
                </a:ext>
              </a:extLst>
            </p:cNvPr>
            <p:cNvSpPr/>
            <p:nvPr/>
          </p:nvSpPr>
          <p:spPr>
            <a:xfrm>
              <a:off x="1600200" y="16725400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Measurement Results</a:t>
              </a:r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6F766D78-DE8D-6EBE-6F30-AC45B1E41E2F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6560633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>
              <a:extLst>
                <a:ext uri="{FF2B5EF4-FFF2-40B4-BE49-F238E27FC236}">
                  <a16:creationId xmlns:a16="http://schemas.microsoft.com/office/drawing/2014/main" id="{E9D6E32F-E502-4EF5-E8D8-4876EB73963F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7995400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0F4E48B7-99E8-BFA8-FE8A-CB6C07B05C0C}"/>
              </a:ext>
            </a:extLst>
          </p:cNvPr>
          <p:cNvGrpSpPr/>
          <p:nvPr/>
        </p:nvGrpSpPr>
        <p:grpSpPr>
          <a:xfrm>
            <a:off x="1497806" y="32448471"/>
            <a:ext cx="13208831" cy="1434767"/>
            <a:chOff x="1539170" y="16560633"/>
            <a:chExt cx="27340630" cy="1434767"/>
          </a:xfrm>
        </p:grpSpPr>
        <p:sp>
          <p:nvSpPr>
            <p:cNvPr id="79" name="모서리가 둥근 직사각형 5">
              <a:extLst>
                <a:ext uri="{FF2B5EF4-FFF2-40B4-BE49-F238E27FC236}">
                  <a16:creationId xmlns:a16="http://schemas.microsoft.com/office/drawing/2014/main" id="{6A675D92-1E14-4E7B-EE80-9255B7C973FC}"/>
                </a:ext>
              </a:extLst>
            </p:cNvPr>
            <p:cNvSpPr/>
            <p:nvPr/>
          </p:nvSpPr>
          <p:spPr>
            <a:xfrm>
              <a:off x="1600200" y="16725400"/>
              <a:ext cx="27279600" cy="1117600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ln w="28575">
                    <a:noFill/>
                    <a:prstDash val="dash"/>
                  </a:ln>
                  <a:solidFill>
                    <a:schemeClr val="tx1"/>
                  </a:solidFill>
                </a:rPr>
                <a:t>Conclusion &amp; Acknowledgement</a:t>
              </a:r>
            </a:p>
          </p:txBody>
        </p: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7531DC90-FA54-03EC-EF09-8333BA6F43B4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6560633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8A07304F-12CC-5E9C-9748-631A7FEEA071}"/>
                </a:ext>
              </a:extLst>
            </p:cNvPr>
            <p:cNvCxnSpPr>
              <a:cxnSpLocks/>
            </p:cNvCxnSpPr>
            <p:nvPr/>
          </p:nvCxnSpPr>
          <p:spPr>
            <a:xfrm>
              <a:off x="1539170" y="17995400"/>
              <a:ext cx="27279600" cy="0"/>
            </a:xfrm>
            <a:prstGeom prst="line">
              <a:avLst/>
            </a:prstGeom>
            <a:ln w="10160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tx1">
                      <a:lumMod val="50000"/>
                      <a:lumOff val="50000"/>
                    </a:schemeClr>
                  </a:gs>
                  <a:gs pos="8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29277ADC-64DB-683A-A5DB-6DAEC84E0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51147"/>
              </p:ext>
            </p:extLst>
          </p:nvPr>
        </p:nvGraphicFramePr>
        <p:xfrm>
          <a:off x="16610671" y="32977605"/>
          <a:ext cx="12886103" cy="79479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03944">
                  <a:extLst>
                    <a:ext uri="{9D8B030D-6E8A-4147-A177-3AD203B41FA5}">
                      <a16:colId xmlns:a16="http://schemas.microsoft.com/office/drawing/2014/main" val="1094079330"/>
                    </a:ext>
                  </a:extLst>
                </a:gridCol>
                <a:gridCol w="6782159">
                  <a:extLst>
                    <a:ext uri="{9D8B030D-6E8A-4147-A177-3AD203B41FA5}">
                      <a16:colId xmlns:a16="http://schemas.microsoft.com/office/drawing/2014/main" val="3428586973"/>
                    </a:ext>
                  </a:extLst>
                </a:gridCol>
              </a:tblGrid>
              <a:tr h="78177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/>
                        <a:t>Process</a:t>
                      </a:r>
                      <a:endParaRPr lang="ko-KR" altLang="en-US" sz="4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/>
                        <a:t>28 nm CMOS</a:t>
                      </a:r>
                      <a:endParaRPr lang="ko-KR" altLang="en-US" sz="4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745473"/>
                  </a:ext>
                </a:extLst>
              </a:tr>
              <a:tr h="1163165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>
                          <a:solidFill>
                            <a:schemeClr val="tx1"/>
                          </a:solidFill>
                        </a:rPr>
                        <a:t>Memory</a:t>
                      </a:r>
                      <a:r>
                        <a:rPr lang="ko-KR" altLang="en-US" sz="4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4600" b="0" dirty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ko-KR" altLang="en-US" sz="4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>
                          <a:solidFill>
                            <a:schemeClr val="tx1"/>
                          </a:solidFill>
                        </a:rPr>
                        <a:t>DRAM</a:t>
                      </a:r>
                      <a:endParaRPr lang="ko-KR" altLang="en-US" sz="4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4607317"/>
                  </a:ext>
                </a:extLst>
              </a:tr>
              <a:tr h="810702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>
                          <a:solidFill>
                            <a:schemeClr val="tx1"/>
                          </a:solidFill>
                        </a:rPr>
                        <a:t>Array size</a:t>
                      </a:r>
                      <a:endParaRPr lang="ko-KR" altLang="en-US" sz="4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>
                          <a:solidFill>
                            <a:schemeClr val="tx1"/>
                          </a:solidFill>
                        </a:rPr>
                        <a:t>16Kb</a:t>
                      </a:r>
                      <a:endParaRPr lang="ko-KR" altLang="en-US" sz="4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37847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/>
                        <a:t>Maximum operation clock</a:t>
                      </a:r>
                      <a:endParaRPr lang="ko-KR" altLang="en-US" sz="4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/>
                        <a:t>Conventional: 150MHz, </a:t>
                      </a:r>
                      <a:br>
                        <a:rPr lang="en-US" altLang="ko-KR" sz="4600" b="0" dirty="0"/>
                      </a:br>
                      <a:r>
                        <a:rPr lang="en-US" altLang="ko-KR" sz="4600" b="0" dirty="0"/>
                        <a:t>CIM mode: 200MHz</a:t>
                      </a:r>
                      <a:endParaRPr lang="ko-KR" altLang="en-US" sz="4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9547821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/>
                        <a:t>Supply voltage</a:t>
                      </a:r>
                      <a:endParaRPr lang="ko-KR" altLang="en-US" sz="4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/>
                        <a:t>0.6V ~ 1.2 V</a:t>
                      </a:r>
                      <a:endParaRPr lang="ko-KR" altLang="en-US" sz="4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5241221"/>
                  </a:ext>
                </a:extLst>
              </a:tr>
              <a:tr h="781773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/>
                        <a:t>Average power</a:t>
                      </a:r>
                      <a:endParaRPr lang="ko-KR" altLang="en-US" sz="4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4600" b="0" dirty="0"/>
                        <a:t>Conventional: 309.8 </a:t>
                      </a:r>
                      <a:r>
                        <a:rPr lang="en-US" altLang="ko-KR" sz="4600" b="0" dirty="0" err="1"/>
                        <a:t>uW</a:t>
                      </a:r>
                      <a:r>
                        <a:rPr lang="en-US" altLang="ko-KR" sz="4600" b="0" dirty="0"/>
                        <a:t> (150MHz, 1.2V)</a:t>
                      </a:r>
                      <a:br>
                        <a:rPr lang="en-US" altLang="ko-KR" sz="4600" b="0" dirty="0"/>
                      </a:br>
                      <a:r>
                        <a:rPr lang="en-US" altLang="ko-KR" sz="4600" b="0" dirty="0"/>
                        <a:t>CIM mode: 229.03 </a:t>
                      </a:r>
                      <a:r>
                        <a:rPr lang="en-US" altLang="ko-KR" sz="4600" b="0" dirty="0" err="1"/>
                        <a:t>uW</a:t>
                      </a:r>
                      <a:br>
                        <a:rPr lang="en-US" altLang="ko-KR" sz="4600" b="0" dirty="0"/>
                      </a:br>
                      <a:r>
                        <a:rPr lang="en-US" altLang="ko-KR" sz="4600" b="0" dirty="0"/>
                        <a:t>(150MHz, 1.2V)</a:t>
                      </a:r>
                      <a:endParaRPr lang="ko-KR" altLang="en-US" sz="4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1036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6F36E21-0C11-3266-ABF3-1A9A32B492F9}"/>
              </a:ext>
            </a:extLst>
          </p:cNvPr>
          <p:cNvSpPr txBox="1"/>
          <p:nvPr/>
        </p:nvSpPr>
        <p:spPr>
          <a:xfrm>
            <a:off x="19817120" y="32184234"/>
            <a:ext cx="7282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&lt; Performance summary &gt;</a:t>
            </a:r>
            <a:endParaRPr lang="ko-KR" altLang="en-US" sz="4400" b="1" dirty="0"/>
          </a:p>
        </p:txBody>
      </p:sp>
      <p:sp>
        <p:nvSpPr>
          <p:cNvPr id="22" name="모서리가 둥근 직사각형 5">
            <a:extLst>
              <a:ext uri="{FF2B5EF4-FFF2-40B4-BE49-F238E27FC236}">
                <a16:creationId xmlns:a16="http://schemas.microsoft.com/office/drawing/2014/main" id="{EDF07D6B-1CB2-0093-217A-52860472239B}"/>
              </a:ext>
            </a:extLst>
          </p:cNvPr>
          <p:cNvSpPr/>
          <p:nvPr/>
        </p:nvSpPr>
        <p:spPr>
          <a:xfrm>
            <a:off x="458534" y="26251672"/>
            <a:ext cx="14981904" cy="6647103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FPGA board is used to control the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control logic signal for each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command.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Our design could get a better 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shmoo plot for CIM access mode by</a:t>
            </a:r>
            <a:b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</a:b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reducing read cycles rather than</a:t>
            </a:r>
            <a:b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</a:b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conventional access mode.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56A457D-B918-C1A2-B5E5-989FE7A60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931" y="27189264"/>
            <a:ext cx="9461014" cy="42380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AEDB10C-C257-DE50-4564-B56AA61C8ACD}"/>
              </a:ext>
            </a:extLst>
          </p:cNvPr>
          <p:cNvSpPr txBox="1"/>
          <p:nvPr/>
        </p:nvSpPr>
        <p:spPr>
          <a:xfrm>
            <a:off x="10769287" y="31401061"/>
            <a:ext cx="7282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&lt; Measurement environment&gt;</a:t>
            </a:r>
            <a:endParaRPr lang="ko-KR" altLang="en-US" sz="4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87511E-6790-2902-F7BC-35018E1C545D}"/>
              </a:ext>
            </a:extLst>
          </p:cNvPr>
          <p:cNvSpPr txBox="1"/>
          <p:nvPr/>
        </p:nvSpPr>
        <p:spPr>
          <a:xfrm>
            <a:off x="17704808" y="31395489"/>
            <a:ext cx="12886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&lt;Shmoo plot, L: conventional access, R: CIM access&gt;</a:t>
            </a:r>
            <a:endParaRPr lang="ko-KR" altLang="en-US" sz="4400" b="1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AE49D0BC-466D-F2A4-3225-02FAD19D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1925" y="27150993"/>
            <a:ext cx="6142765" cy="449838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C66FB6A-DB41-13A6-E030-40CF2CA80C3E}"/>
              </a:ext>
            </a:extLst>
          </p:cNvPr>
          <p:cNvSpPr txBox="1"/>
          <p:nvPr/>
        </p:nvSpPr>
        <p:spPr>
          <a:xfrm>
            <a:off x="15273748" y="14507473"/>
            <a:ext cx="788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&lt;Conventional memory access&gt;</a:t>
            </a:r>
            <a:endParaRPr lang="ko-KR" altLang="en-US" sz="44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CF242B-B5F6-6C4D-AA17-1EF863F7386F}"/>
              </a:ext>
            </a:extLst>
          </p:cNvPr>
          <p:cNvSpPr txBox="1"/>
          <p:nvPr/>
        </p:nvSpPr>
        <p:spPr>
          <a:xfrm>
            <a:off x="22703062" y="14481940"/>
            <a:ext cx="7887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&lt;Compute-in-Memory access&gt;</a:t>
            </a:r>
            <a:endParaRPr lang="ko-KR" altLang="en-US" sz="4400" b="1" dirty="0"/>
          </a:p>
        </p:txBody>
      </p:sp>
      <p:sp>
        <p:nvSpPr>
          <p:cNvPr id="7" name="모서리가 둥근 직사각형 5">
            <a:extLst>
              <a:ext uri="{FF2B5EF4-FFF2-40B4-BE49-F238E27FC236}">
                <a16:creationId xmlns:a16="http://schemas.microsoft.com/office/drawing/2014/main" id="{8B088EFF-5397-E85D-C0D5-3461C600D661}"/>
              </a:ext>
            </a:extLst>
          </p:cNvPr>
          <p:cNvSpPr/>
          <p:nvPr/>
        </p:nvSpPr>
        <p:spPr>
          <a:xfrm>
            <a:off x="458534" y="17489627"/>
            <a:ext cx="27279600" cy="8088712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Tx/>
              <a:buChar char="-"/>
            </a:pPr>
            <a:endParaRPr lang="en-US" altLang="ko-KR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 digital macro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consists of a command control circuit.</a:t>
            </a:r>
          </a:p>
          <a:p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   It receives command signals from the FPGA and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generates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 </a:t>
            </a:r>
          </a:p>
          <a:p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   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control signals through the internally implemented finite</a:t>
            </a:r>
          </a:p>
          <a:p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   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state machine (FSM).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An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analog macro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consists of a cell array and peripheral circuits</a:t>
            </a:r>
          </a:p>
          <a:p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   required for DRAM operation. It receives the FSM signal and</a:t>
            </a:r>
          </a:p>
          <a:p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  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performs read and write operations.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conventional memory access mode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decodes 11bits of</a:t>
            </a:r>
          </a:p>
          <a:p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     ADDR and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inputs and outputs 8bits of data.</a:t>
            </a:r>
          </a:p>
          <a:p>
            <a:pPr marL="685800" indent="-685800">
              <a:buFontTx/>
              <a:buChar char="-"/>
            </a:pP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The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CIM access mode </a:t>
            </a:r>
            <a:r>
              <a:rPr lang="en-US" altLang="ko-KR" sz="5200" dirty="0">
                <a:ln w="28575">
                  <a:noFill/>
                  <a:prstDash val="dash"/>
                </a:ln>
                <a:solidFill>
                  <a:schemeClr val="tx1"/>
                </a:solidFill>
              </a:rPr>
              <a:t>decodes 8bits of ADDR and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inputs</a:t>
            </a:r>
          </a:p>
          <a:p>
            <a:r>
              <a:rPr lang="en-US" altLang="ko-KR" sz="5200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     </a:t>
            </a:r>
            <a:r>
              <a:rPr lang="en-US" altLang="ko-KR" sz="5200" u="sng" dirty="0">
                <a:ln w="28575">
                  <a:noFill/>
                  <a:prstDash val="dash"/>
                </a:ln>
                <a:solidFill>
                  <a:srgbClr val="FF0000"/>
                </a:solidFill>
              </a:rPr>
              <a:t>and outputs 64 bits of data.</a:t>
            </a:r>
          </a:p>
          <a:p>
            <a:endParaRPr lang="en-US" altLang="ko-KR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ko-KR" sz="5200" dirty="0">
              <a:ln w="28575">
                <a:noFill/>
                <a:prstDash val="dash"/>
              </a:ln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6E6E5-C9B7-87B5-7574-75178A8F0D3F}"/>
              </a:ext>
            </a:extLst>
          </p:cNvPr>
          <p:cNvSpPr txBox="1"/>
          <p:nvPr/>
        </p:nvSpPr>
        <p:spPr>
          <a:xfrm>
            <a:off x="18962107" y="24448384"/>
            <a:ext cx="10495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&lt;Overall architecture of 16-Kb 1T1C DRAM&gt;</a:t>
            </a:r>
            <a:endParaRPr lang="ko-KR" altLang="en-US" sz="4400" b="1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4E70199B-5CE0-4FB9-8B31-BC2520976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0931" y="17165625"/>
            <a:ext cx="10342089" cy="738902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A3A0671D-D64F-467E-A805-3F1B04137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79408" y="8804887"/>
            <a:ext cx="7143750" cy="6019800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7DEEADBA-3155-4784-B688-DEBE70751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3158" y="8782304"/>
            <a:ext cx="7248525" cy="606742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10BD8C-2F3D-4CE6-A180-7DD762417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183" y="41026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F4424EDD8B55D04BADF4D9C75D10EE7C" ma:contentTypeVersion="0" ma:contentTypeDescription="새 문서를 만듭니다." ma:contentTypeScope="" ma:versionID="c83d23bda760a8eb0ab4063d923530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ccbc891ccf6c725020c7d69a28177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8EA822-ECAA-4EFC-A329-6774A99AD1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34A919E-C642-4983-AB00-C06874C33D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1570</TotalTime>
  <Words>425</Words>
  <Application>Microsoft Office PowerPoint</Application>
  <PresentationFormat>사용자 지정</PresentationFormat>
  <Paragraphs>46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cheon hyeonjun</cp:lastModifiedBy>
  <cp:revision>84</cp:revision>
  <dcterms:created xsi:type="dcterms:W3CDTF">2018-03-08T06:02:33Z</dcterms:created>
  <dcterms:modified xsi:type="dcterms:W3CDTF">2024-06-14T06:05:04Z</dcterms:modified>
</cp:coreProperties>
</file>